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84" r:id="rId3"/>
    <p:sldId id="260" r:id="rId4"/>
    <p:sldId id="303" r:id="rId5"/>
    <p:sldId id="305" r:id="rId6"/>
    <p:sldId id="306" r:id="rId7"/>
    <p:sldId id="307" r:id="rId8"/>
    <p:sldId id="308" r:id="rId9"/>
    <p:sldId id="283" r:id="rId10"/>
    <p:sldId id="310" r:id="rId11"/>
    <p:sldId id="309" r:id="rId12"/>
    <p:sldId id="299" r:id="rId13"/>
    <p:sldId id="301" r:id="rId14"/>
    <p:sldId id="302" r:id="rId15"/>
    <p:sldId id="261" r:id="rId16"/>
    <p:sldId id="262" r:id="rId17"/>
    <p:sldId id="270" r:id="rId18"/>
    <p:sldId id="263" r:id="rId19"/>
    <p:sldId id="300" r:id="rId20"/>
    <p:sldId id="271" r:id="rId21"/>
    <p:sldId id="259" r:id="rId22"/>
    <p:sldId id="276" r:id="rId23"/>
    <p:sldId id="273" r:id="rId24"/>
    <p:sldId id="277" r:id="rId25"/>
    <p:sldId id="278" r:id="rId26"/>
    <p:sldId id="275" r:id="rId27"/>
    <p:sldId id="272" r:id="rId28"/>
    <p:sldId id="279" r:id="rId29"/>
    <p:sldId id="280" r:id="rId30"/>
    <p:sldId id="281" r:id="rId31"/>
    <p:sldId id="282" r:id="rId32"/>
    <p:sldId id="298" r:id="rId33"/>
    <p:sldId id="287" r:id="rId34"/>
    <p:sldId id="285" r:id="rId35"/>
    <p:sldId id="286" r:id="rId36"/>
    <p:sldId id="288" r:id="rId37"/>
    <p:sldId id="289" r:id="rId38"/>
    <p:sldId id="290" r:id="rId39"/>
    <p:sldId id="291" r:id="rId40"/>
    <p:sldId id="292" r:id="rId41"/>
    <p:sldId id="293" r:id="rId42"/>
    <p:sldId id="295" r:id="rId43"/>
    <p:sldId id="294" r:id="rId44"/>
    <p:sldId id="297" r:id="rId45"/>
    <p:sldId id="296" r:id="rId46"/>
    <p:sldId id="267" r:id="rId47"/>
    <p:sldId id="26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554"/>
  </p:normalViewPr>
  <p:slideViewPr>
    <p:cSldViewPr snapToGrid="0">
      <p:cViewPr>
        <p:scale>
          <a:sx n="144" d="100"/>
          <a:sy n="144" d="100"/>
        </p:scale>
        <p:origin x="144" y="-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4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24575,'-12'12'0,"-4"1"0,-5 3 0,-2 1 0,1 0 0,2-3 0,3-2 0,6-3 0,3-4 0,6-1 0,7 1 0,10 5 0,7 5 0,4 3 0,-2 0 0,-6-4 0,-5-5 0,-6-3 0,-2-3 0,-3-2 0,-1 0 0,1 0 0,-1 1 0,0-1 0,1 0 0,0 1 0,1 1 0,0 1 0,3 2 0,0 1 0,0 0 0,0 0 0,-2-3 0,-2-1 0,-1-2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9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24575,'25'0'0,"8"0"0,10 0 0,8 0 0,1 0 0,5 0 0,10 0 0,3 0 0,-3 0 0,-9 0 0,-15 0 0,-5 0 0,-3 0 0,-3 0 0,-3-1 0,-2-1 0,-1 0 0,0-1 0,-1 1 0,-2 0 0,-1 1 0,-2 1 0,0 0 0,2 0 0,3 0 0,3 0 0,2 0 0,0 0 0,1 0 0,-1 0 0,-1 0 0,-3 0 0,-2 0 0,-2 1 0,0 0 0,0 0 0,0-1 0,1 1 0,-2-1 0,0 1 0,0 0 0,0 0 0,0 0 0,0-1 0,-1 1 0,-1 0 0,-1 0 0,-1 0 0,-1-1 0,0 0 0,1 1 0,5 1 0,3 0 0,4 0 0,-2-1 0,-6-1 0,-4 0 0,-2 0 0,-1 0 0,-3 0 0,0 0 0,-2 0 0,-1 0 0,0 0 0,0 0 0,-1 0 0,0 0 0,-1 0 0,-1 0 0,-1 0 0,1-1 0,0 0 0,0-1 0,-3-4 0,-4-5 0,-8-6 0,-7-3 0,-3-1 0,0 5 0,5 4 0,2 4 0,4 3 0,1 1 0,1 0 0,3 2 0,1 0 0,3 2 0,5 4 0,4 5 0,5 5 0,5 6 0,2 2 0,0 0 0,-1-1 0,-3-4 0,-4-3 0,-3-5 0,-4-3 0,-2-3 0,-3-1 0,-3 0 0,-5 4 0,-6 4 0,-7 7 0,-6 5 0,-2 2 0,4-4 0,5-5 0,7-6 0,7-4 0,1-1 0,3-3 0,0 1 0,0 0 0,-2 2 0,-1 0 0,-1 2 0,0-1 0,3-2 0,1-1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24575,'0'23'0,"0"4"0,0 5 0,0 6 0,0 1 0,0 7 0,0 3 0,0-1 0,0 0 0,0-4 0,0-1 0,0 2 0,0-1 0,0-5 0,0-5 0,0-10 0,0-5 0,0 0 0,0 5 0,0 7 0,0 2 0,0-2 0,0-7 0,0-10 0,0-6 0,0-5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24575,'0'17'0,"0"9"0,0 8 0,0 0 0,0 0 0,0-4 0,0 8 0,0 6 0,0-2 0,0 3 0,0-7 0,0-5 0,0 3 0,0-17 0,3 3 0,0-8 0,0 6 0,-1 2 0,-2 0 0,0-1 0,0 1 0,0 0 0,0-1 0,0-3 0,0-4 0,0-1 0,0 4 0,0 5 0,0 2 0,0-4 0,0-7 0,0-5 0,0 0 0,0 5 0,0 8 0,0 6 0,0-1 0,0-8 0,0-9 0,0-6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24575,'0'11'0,"0"6"0,0 7 0,0 2 0,0 0 0,1-3 0,0 0 0,0-1 0,0-3 0,0-3 0,0-4 0,0-9 0,-1-16 0,1-7 0,3-15 0,2 3 0,2 2 0,-1 5 0,1 6 0,-1 4 0,0 4 0,1 3 0,0 2 0,1 3 0,2 1 0,-2 1 0,-1 1 0,0 0 0,-2 4 0,0 8 0,0 12 0,-2 10 0,-3 2 0,0-6 0,-1-10 0,0-6 0,0-10 0,0-5 0,0-9 0,4-17 0,5-9 0,4-3 0,4 4 0,-2 13 0,0 5 0,0 3 0,0 5 0,-1 1 0,-1 4 0,-2 2 0,-3 1 0,-2 1 0,-1 2 0,0 7 0,0 8 0,0 10 0,0 7 0,-1-2 0,-1-5 0,-2-8 0,0-5 0,1-7 0,-1-1 0,-1-5 0,1 4 0,-1 3 0,0 5 0,0 3 0,0 0 0,0-2 0,0-5 0,0-4 0,0-1 0,0-2 0,0 0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24575,'0'14'0,"0"-1"0,0-3 0,0 2 0,0-1 0,0 4 0,0 3 0,0-3 0,0-2 0,0-2 0,0-7 0,0 1 0,0 0 0,0 2 0,0 2 0,0 0 0,0-1 0,0-4 0,0 0 0,0-3 0,0 1 0,0 0 0,0 0 0,0 0 0,0 0 0,1 2 0,0-2 0,0 1 0,-1-3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24575,'0'18'0,"0"-1"0,0 5 0,0-2 0,0-1 0,0 0 0,0 0 0,0-1 0,0-2 0,0-4 0,0-5 0,0-2 0,0-2 0,0-3 0,0-5 0,0-2 0,0-6 0,0-1 0,0 0 0,0 0 0,0 1 0,0 3 0,0 1 0,2 3 0,1-2 0,1-1 0,0 0 0,0-1 0,0 4 0,0 1 0,0-1 0,2-1 0,3-3 0,2 0 0,2 0 0,-2 2 0,-2 2 0,-1 3 0,-3 2 0,0 1 0,-2 0 0,-1 0 0,0 0 0,2 1 0,2 6 0,2 5 0,0 5 0,0 3 0,-1 0 0,-1 0 0,0 1 0,-2-1 0,0-1 0,0-2 0,-2-4 0,-1-4 0,0-1 0,-1-5 0,1 0 0,0-2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24575,'0'23'0,"0"3"0,0 6 0,0 0 0,0-2 0,0-4 0,0-1 0,0-11 0,0 2 0,0-13 0,0 1 0,0-2 0,0 1 0,0 2 0,0 0 0,0 0 0,0-2 0,0-2 0,0-8 0,0-2 0,0-10 0,0-2 0,0-1 0,0 0 0,0 6 0,1 5 0,0 5 0,1 1 0,0-1 0,2-4 0,3-4 0,0-1 0,0 1 0,-1 4 0,-2 4 0,-1 3 0,-1 2 0,2 0 0,1 1 0,3 0 0,0 0 0,1 1 0,-2 1 0,0 8 0,0 7 0,1 8 0,0 5 0,0 0 0,-2-3 0,-2-6 0,-2-6 0,-1-4 0,-1-7 0,0-3 0,0-8 0,0-4 0,1-6 0,0-2 0,2 0 0,-1 2 0,1 3 0,-1 3 0,-1 1 0,1 0 0,0 1 0,1 0 0,1 0 0,0 0 0,2 0 0,-3 4 0,2-1 0,-2 4 0,0 1 0,0 0 0,0 1 0,1 0 0,4 0 0,2 0 0,2 2 0,0 2 0,-3 1 0,0 2 0,-2 5 0,0 7 0,0 8 0,0 3 0,-2-4 0,-2-7 0,-1-6 0,-1-7 0,-1 0 0,1-5 0,0 1 0,0 0 0,-1-1 0,0 1 0,1 0 0,-1 0 0,1 1 0,-1-1 0,0 1 0,0-2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24575,'0'-8'0,"0"0"0,0 0 0,0 2 0,-1 2 0,-3 3 0,-5 0 0,-7 1 0,-3 0 0,-1 0 0,4 0 0,4 0 0,3 0 0,2 0 0,-1 1 0,-1 3 0,0 1 0,0 4 0,3-1 0,1 0 0,2-1 0,2-2 0,0 1 0,1 2 0,0 1 0,0 3 0,0 0 0,2 1 0,1 1 0,3-1 0,1-1 0,0-1 0,-1-1 0,0-2 0,0-3 0,3-1 0,3-2 0,4-1 0,2 0 0,0-1 0,-2-1 0,-2-3 0,-2-2 0,-4-2 0,0-3 0,-2-1 0,-1-2 0,-1-1 0,-1 2 0,-2 0 0,0 7 0,0-2 0,-1 2 0,0-4 0,0-1 0,0 1 0,0 3 0,0 4 0,1 15 0,3 8 0,1 14 0,4 2 0,0-5 0,-2-8 0,-2-8 0,-2-6 0,0 1 0,0-1 0,-2-1 0,1-3 0,-1-1 0,0-3 0,0-1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24575,'14'7'0,"6"5"0,3 6 0,1 1 0,-6-4 0,-5-4 0,-5-4 0,2 0 0,3 3 0,7 4 0,2 3 0,-2-1 0,-5-5 0,-7-4 0,-3-3 0,1-2 0,1 1 0,1 1 0,1 0 0,-4 0 0,-1-2 0,-1-1 0,-2 0 0,0 0 0,1 2 0,3 2 0,2 0 0,2 1 0,-3-1 0,-1-2 0,-2-1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24575,'-13'21'0,"1"-2"0,2-4 0,3-4 0,2-3 0,1 0 0,-2 2 0,-1 1 0,-1 0 0,1 0 0,2-2 0,0-1 0,-1 2 0,0 0 0,-1-1 0,1 1 0,1-2 0,1-2 0,0-1 0,-1 1 0,-1 0 0,-3 2 0,-1 2 0,0 0 0,0 0 0,3-1 0,2-3 0,2-3 0,0-1 0,0 1 0,0 1 0,-3 1 0,-1 3 0,0-1 0,0 1 0,3-2 0,1-1 0,3-2 0,-1-2 0,0 0 0,-1-1 0,0 1 0,0 1 0,1 0 0,1 1 0,0-3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24575,'17'-4'0,"32"0"0,51 4 0,-28 0 0,8 0 0,15 0 0,4 0 0,-31 0 0,2 0 0,0 0 0,-1 0 0,0 0 0,0 0 0,-1 0 0,0 0 0,-1 0 0,24 0 0,-2 0 0,-6 0 0,-3 0 0,-12 0 0,-4 0 0,30 0 0,-27 0 0,-28 0 0,-8 0 0,0 0 0,10 0 0,13 0 0,4 0 0,-2 0 0,-9 0 0,-13 0 0,-10 0 0,-8 0 0,-5 0 0,-3 0 0,-4 0 0,-1 2 0,-1 0 0,-3 0 0,-12-1 0,8-1 0,-8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24575,'28'0'0,"29"0"0,-6 0 0,5 0 0,16 0 0,4 0 0,6 0 0,0 0 0,-1 0 0,-1 0 0,-7 0 0,-3 0 0,-1 0 0,-2 0 0,0 0 0,-1 0 0,-5 0 0,0 0 0,-4 0 0,-1 0 0,-2 0 0,0 0 0,-3 0 0,-2 0 0,40 0 0,-20 0 0,-23 2 0,-20 0 0,-11 1 0,-8 0 0,-4-1 0,-3 0 0,-13-1 0,8 0 0,-8-1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24575,'26'14'0,"16"11"0,21 16 0,10 7 0,-9-5 0,-13-8 0,-17-12 0,-13-7 0,-9-7 0,-5-5 0,-2-4 0,-2 0 0,3 0 0,-2 0 0,1 1 0,-1 1 0,-2-1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4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24575,'3'11'0,"3"4"0,2 10 0,0 3 0,0 2 0,-3-5 0,-3-7 0,0-2 0,-2 0 0,1 7 0,1 0 0,0-2 0,0-8 0,-1-5 0,-1-1 0,0-2 0,0 1 0,0 0 0,0 0 0,1 4 0,1 0 0,0-2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00:12:0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24575,'22'0'0,"22"0"0,33 0 0,19 0 0,-42-1 0,1 2 0,1-1 0,1 1 0,-7 0 0,0 0 0,43 2 0,-18-2 0,-16-1 0,-3 0 0,-8 0 0,-6 0 0,-5 0 0,-7 0 0,-1 0 0,-3 0 0,-1 0 0,-1 0 0,-4 0 0,0 0 0,-1 0 0,-1 0 0,0-1 0,1 0 0,1-2 0,3 0 0,4 0 0,3-1 0,7 1 0,5-1 0,3 2 0,1 1 0,-3 1 0,-6 0 0,-7 0 0,-9 0 0,-7 0 0,-6 0 0,-4-1 0,-5-2 0,-8-8 0,-14-11 0,-8-5 0,-6-2 0,0 4 0,4 6 0,3 2 0,4 3 0,5 3 0,12 7 0,6 2 0,12 6 0,9 4 0,8 7 0,9 7 0,4 8 0,-1 1 0,-6-4 0,-10-7 0,-7-7 0,-7-5 0,-3-3 0,-3-1 0,-1-3 0,0 1 0,3 2 0,2 3 0,3 1 0,1 1 0,-3-2 0,-2-3 0,-2 0 0,-1-2 0,-2 0 0,-3-1 0,-4-1 0,-12 2 0,-35 10 0,-27 10 0,-14 7 0,1 3 0,26-5 0,17-4 0,15-1 0,9-3 0,6-1 0,8-7 0,5-2 0,6-8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6:2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1071 24575,'-94'0'0,"11"0"0,31 0 0,7 0 0,7 0 0,5 0 0,5 0 0,2 0 0,3 0 0,3 0 0,1 0 0,1 0 0,-2 0 0,-2 0 0,0 0 0,-1 0 0,0 0 0,9 0 0,-1 0 0,9 0 0,1 0 0,0 0 0,0 0 0,-4 0 0,-9 0 0,-8 0 0,-8 0 0,1 0 0,8 0 0,9 0 0,10-2 0,4-7 0,1-10 0,1-14 0,2-19 0,2-4 0,0 2 0,2 8 0,-1 11 0,0-2 0,2-2 0,-1-4 0,1-2 0,2-1 0,-1 2 0,-1 4 0,0 5 0,-3 6 0,-2 4 0,0 6 0,-2 4 0,0 6 0,0 3 0,0-2 0,0-1 0,0-3 0,0 2 0,0 2 0,0 0 0,0-3 0,0-2 0,0-2 0,0 2 0,2 4 0,12 5 0,15 3 0,21 1 0,12 0 0,2 0 0,-3 0 0,-11 0 0,-7 0 0,-11 0 0,-8 0 0,-5 0 0,-3 0 0,-2 0 0,-1 0 0,1 0 0,-1 0 0,2 0 0,-3 0 0,-3 0 0,-4 0 0,0 0 0,3 0 0,3 0 0,1 0 0,-2 0 0,-3 0 0,1 0 0,5 0 0,6 0 0,-1 0 0,-6-6 0,-14-8 0,-16-10 0,-8-5 0,-6-1 0,2 4 0,2 4 0,4 2 0,4 4 0,4 4 0,3 4 0,3 3 0,6 5 0,5 5 0,8 5 0,11 9 0,19 15 0,7 6 0,-1-1 0,-8-7 0,-16-14 0,-6-4 0,-3-4 0,-3-5 0,-2-2 0,0 1 0,3 2 0,2 4 0,4 3 0,2 1 0,-1 0 0,-2-4 0,-7-3 0,-7-4 0,-4-2 0,-2-1 0,-1 0 0,-7 0 0,-10 0 0,-13 1 0,-12 6 0,-6 6 0,3 6 0,5 1 0,11-1 0,9-2 0,3-2 0,12-6 0,-1 0 0,8-7 0,1 0 0,1-1 0,1-1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39 127 24575,'19'0'0,"0"0"0,4 0 0,-11 0 0,2 0 0,-11 0 0,2 0 0,0 0 0,-1-2 0,-2-4 0,0-3 0,-2-2 0,0-3 0,-1-1 0,-2-1 0,-3 1 0,-4 1 0,-1 4 0,0 2 0,2 4 0,2 2 0,0 1 0,-2 1 0,0 1 0,-2 3 0,-1 6 0,1 5 0,-1 2 0,3-2 0,4-1 0,2-1 0,2 2 0,1 1 0,2-2 0,2 0 0,2-2 0,2 1 0,3 0 0,0 1 0,1-4 0,-3-1 0,-1-5 0,0-1 0,0-2 0,1-1 0,3 0 0,-2 0 0,0 0 0,-2 0 0,-4-1 0,-2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24575,'0'27'0,"0"6"0,0 10 0,0 1 0,0-4 0,0-8 0,0-8 0,0-6 0,0-4 0,0-1 0,0-3 0,2 0 0,-1-5 0,0 0 0,0-4 0,2 0 0,1-1 0,3 0 0,2 0 0,-3 0 0,3 0 0,-2-3 0,7-4 0,3-6 0,1-2 0,-2 2 0,-5 3 0,-5 5 0,-4 2 0,-1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24575,'13'0'0,"12"0"0,6 0 0,0 0 0,-13 0 0,-11 0 0,-7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16 0,0 11 0,0 6 0,0-1 0,0-12 0,0-10 0,0-14 0,0-8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12 24575,'-10'-2'0,"-2"0"0,-1 2 0,-1 0 0,2 0 0,-1 1 0,0 2 0,3 2 0,0 4 0,3 3 0,2 2 0,1 1 0,2 2 0,1-1 0,1 1 0,2-2 0,3-2 0,2-4 0,2-2 0,3-3 0,2-3 0,3-1 0,2-3 0,-1-7 0,0-6 0,-4-2 0,-3 1 0,-2 0 0,-3 2 0,-1-2 0,-2 0 0,-2 2 0,1 5 0,-1 3 0,0 4 0,0 2 0,-1 6 0,0 7 0,0 10 0,0 5 0,2 1 0,1-4 0,0-6 0,1-6 0,-1-3 0,-1-5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24575,'6'7'0,"1"3"0,4 5 0,2 5 0,2 1 0,4 2 0,-8-9 0,3 1 0,-8-10 0,0 0 0,-1-3 0,-3-8 0,-1-6 0,1-11 0,3-2 0,0 1 0,1 5 0,-3 10 0,0 1 0,-1 5 0,0-2 0,-1 2 0,1-1 0,-1-1 0,0 2 0,-6 16 0,-5 10 0,-6 23 0,-4 9 0,1 4 0,0-4 0,4-9 0,4-13 0,4-10 0,4-9 0,2-5 0,0-5 0,0-2 0,0 0 0,-1 1 0,0 2 0,-1 3 0,1-1 0,1-3 0,1-2 0,0-3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24575,'15'0'0,"0"0"0,3 0 0,-2 0 0,0 0 0,3 0 0,-1 0 0,-1 0 0,-4 0 0,-8 0 0,1-2 0,-3-2 0,1-2 0,-1-1 0,0 2 0,-2 0 0,-1 2 0,0-1 0,-1-3 0,-2-2 0,-2-1 0,-1 1 0,-2 4 0,2 3 0,1 2 0,-1 0 0,-2 0 0,-2 1 0,-1 2 0,-1 3 0,2 3 0,1 3 0,3 1 0,1 1 0,3 1 0,1 0 0,1 0 0,0 0 0,2-1 0,2 2 0,5 0 0,3-2 0,3 0 0,3-4 0,3-3 0,2-3 0,3-4 0,1-6 0,0-10 0,-3-5 0,-6-4 0,-5 6 0,-6 7 0,-4 6 0,-2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24575,'0'22'0,"0"3"0,0 2 0,0-2 0,0-5 0,0-4 0,0-2 0,0-1 0,0-2 0,0-4 0,0 0 0,0-1 0,0 1 0,0 1 0,0 0 0,0-2 0,0-3 0,0-12 0,0-13 0,1-12 0,1-9 0,2 2 0,1 9 0,0 9 0,0 10 0,-1 7 0,1 1 0,2 2 0,4 0 0,1-2 0,3 2 0,1-1 0,-2 2 0,-2 1 0,-5 0 0,-3 1 0,-2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24575,'4'11'0,"1"2"0,3 0 0,1 2 0,0-3 0,0-1 0,1-1 0,1 2 0,1 1 0,0 0 0,-1-1 0,-2-3 0,-2-1 0,-3-5 0,-1-1 0,-2-1 0,0 0 0,0 0 0,2 2 0,2 2 0,0 0 0,0 1 0,0 2 0,-3-4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24575,'-5'8'0,"-2"1"0,-2 3 0,-2 1 0,0 1 0,1-2 0,0-1 0,-1 0 0,1 0 0,0-1 0,-1 0 0,3-1 0,0-1 0,2 0 0,2-1 0,2-2 0,-2 1 0,2-1 0,-3 1 0,-1 0 0,1-1 0,0-1 0,3-2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2 0,0 5 0,0 4 0,0 2 0,0-4 0,0-3 0,0-1 0,0-3 0,0 1 0,0 0 0,0-1 0,0-1 0,0-2 0,0-3 0,0-3 0,0-7 0,0-3 0,0-8 0,1 0 0,-1 1 0,2 1 0,2 1 0,0 2 0,0-1 0,1 2 0,0-1 0,1 3 0,-1 0 0,2 1 0,-3 3 0,2 0 0,-4 2 0,1 0 0,0 2 0,1-1 0,2 1 0,0 0 0,1 0 0,-1 0 0,0 0 0,2 0 0,-1 1 0,1 1 0,0 3 0,-2 2 0,0 2 0,-1 4 0,0 3 0,-2 3 0,-1 1 0,0-2 0,-1-2 0,-1-5 0,0-4 0,0-1 0,0 0 0,0-1 0,0-1 0,0-1 0,0-1 0,1-1 0,0 0 0,-1 0 0,0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0.png"/><Relationship Id="rId4" Type="http://schemas.openxmlformats.org/officeDocument/2006/relationships/image" Target="../media/image1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24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29.xml"/><Relationship Id="rId18" Type="http://schemas.openxmlformats.org/officeDocument/2006/relationships/image" Target="../media/image79.png"/><Relationship Id="rId26" Type="http://schemas.openxmlformats.org/officeDocument/2006/relationships/image" Target="../media/image84.png"/><Relationship Id="rId3" Type="http://schemas.openxmlformats.org/officeDocument/2006/relationships/image" Target="../media/image71.png"/><Relationship Id="rId21" Type="http://schemas.openxmlformats.org/officeDocument/2006/relationships/customXml" Target="../ink/ink33.xml"/><Relationship Id="rId7" Type="http://schemas.openxmlformats.org/officeDocument/2006/relationships/customXml" Target="../ink/ink26.xml"/><Relationship Id="rId12" Type="http://schemas.openxmlformats.org/officeDocument/2006/relationships/image" Target="../media/image76.png"/><Relationship Id="rId17" Type="http://schemas.openxmlformats.org/officeDocument/2006/relationships/customXml" Target="../ink/ink31.xml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28.xml"/><Relationship Id="rId24" Type="http://schemas.openxmlformats.org/officeDocument/2006/relationships/image" Target="../media/image82.png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10" Type="http://schemas.openxmlformats.org/officeDocument/2006/relationships/image" Target="../media/image75.png"/><Relationship Id="rId19" Type="http://schemas.openxmlformats.org/officeDocument/2006/relationships/customXml" Target="../ink/ink32.xml"/><Relationship Id="rId4" Type="http://schemas.openxmlformats.org/officeDocument/2006/relationships/image" Target="../media/image72.png"/><Relationship Id="rId9" Type="http://schemas.openxmlformats.org/officeDocument/2006/relationships/customXml" Target="../ink/ink27.xml"/><Relationship Id="rId14" Type="http://schemas.openxmlformats.org/officeDocument/2006/relationships/image" Target="../media/image77.png"/><Relationship Id="rId22" Type="http://schemas.openxmlformats.org/officeDocument/2006/relationships/image" Target="../media/image81.png"/><Relationship Id="rId27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36.xml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customXml" Target="../ink/ink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customXml" Target="../ink/ink45.xml"/><Relationship Id="rId18" Type="http://schemas.openxmlformats.org/officeDocument/2006/relationships/image" Target="../media/image100.png"/><Relationship Id="rId26" Type="http://schemas.openxmlformats.org/officeDocument/2006/relationships/image" Target="../media/image104.png"/><Relationship Id="rId3" Type="http://schemas.openxmlformats.org/officeDocument/2006/relationships/customXml" Target="../ink/ink40.xml"/><Relationship Id="rId21" Type="http://schemas.openxmlformats.org/officeDocument/2006/relationships/customXml" Target="../ink/ink49.xml"/><Relationship Id="rId7" Type="http://schemas.openxmlformats.org/officeDocument/2006/relationships/customXml" Target="../ink/ink42.xml"/><Relationship Id="rId12" Type="http://schemas.openxmlformats.org/officeDocument/2006/relationships/image" Target="../media/image97.png"/><Relationship Id="rId17" Type="http://schemas.openxmlformats.org/officeDocument/2006/relationships/customXml" Target="../ink/ink47.xml"/><Relationship Id="rId25" Type="http://schemas.openxmlformats.org/officeDocument/2006/relationships/customXml" Target="../ink/ink51.xml"/><Relationship Id="rId2" Type="http://schemas.openxmlformats.org/officeDocument/2006/relationships/image" Target="../media/image93.png"/><Relationship Id="rId16" Type="http://schemas.openxmlformats.org/officeDocument/2006/relationships/image" Target="../media/image99.png"/><Relationship Id="rId20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customXml" Target="../ink/ink44.xml"/><Relationship Id="rId24" Type="http://schemas.openxmlformats.org/officeDocument/2006/relationships/image" Target="../media/image103.png"/><Relationship Id="rId5" Type="http://schemas.openxmlformats.org/officeDocument/2006/relationships/customXml" Target="../ink/ink41.xml"/><Relationship Id="rId15" Type="http://schemas.openxmlformats.org/officeDocument/2006/relationships/customXml" Target="../ink/ink46.xml"/><Relationship Id="rId23" Type="http://schemas.openxmlformats.org/officeDocument/2006/relationships/customXml" Target="../ink/ink50.xml"/><Relationship Id="rId10" Type="http://schemas.openxmlformats.org/officeDocument/2006/relationships/image" Target="../media/image96.png"/><Relationship Id="rId19" Type="http://schemas.openxmlformats.org/officeDocument/2006/relationships/customXml" Target="../ink/ink48.xml"/><Relationship Id="rId4" Type="http://schemas.openxmlformats.org/officeDocument/2006/relationships/image" Target="../media/image94.png"/><Relationship Id="rId9" Type="http://schemas.openxmlformats.org/officeDocument/2006/relationships/customXml" Target="../ink/ink43.xml"/><Relationship Id="rId14" Type="http://schemas.openxmlformats.org/officeDocument/2006/relationships/image" Target="../media/image98.png"/><Relationship Id="rId22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307DC-D764-4038-36F2-41B103B6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High-Frequency</a:t>
            </a:r>
            <a:r>
              <a:rPr lang="zh-CN" altLang="en-US" sz="3600" dirty="0"/>
              <a:t> </a:t>
            </a:r>
            <a:r>
              <a:rPr lang="en-US" altLang="zh-CN" sz="3600" dirty="0"/>
              <a:t>Activity</a:t>
            </a:r>
            <a:r>
              <a:rPr lang="zh-CN" altLang="en-US" sz="3600" dirty="0"/>
              <a:t> </a:t>
            </a:r>
            <a:r>
              <a:rPr lang="en-US" altLang="zh-CN" sz="3600" dirty="0"/>
              <a:t>(Main</a:t>
            </a:r>
            <a:r>
              <a:rPr lang="zh-CN" altLang="en-US" sz="3600" dirty="0"/>
              <a:t> </a:t>
            </a:r>
            <a:r>
              <a:rPr lang="en-US" altLang="zh-CN" sz="3600" dirty="0"/>
              <a:t>Contract</a:t>
            </a:r>
            <a:r>
              <a:rPr lang="zh-CN" altLang="en-US" sz="3600" dirty="0"/>
              <a:t> </a:t>
            </a:r>
            <a:r>
              <a:rPr lang="en-US" altLang="zh-CN" sz="3600" dirty="0"/>
              <a:t>Signed)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4154-4DE7-FFF2-23CF-801F828BA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Signing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”main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contract”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transition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low-frequency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high-frequency</a:t>
            </a:r>
            <a:r>
              <a:rPr lang="zh-CN" altLang="en-US" sz="1800" b="1" dirty="0"/>
              <a:t> </a:t>
            </a:r>
            <a:r>
              <a:rPr lang="en-US" altLang="zh-CN" sz="1800" dirty="0"/>
              <a:t>trading</a:t>
            </a:r>
            <a:r>
              <a:rPr lang="zh-CN" altLang="en-US" sz="1800" dirty="0"/>
              <a:t> </a:t>
            </a:r>
            <a:r>
              <a:rPr lang="en-US" altLang="zh-CN" sz="1800" dirty="0"/>
              <a:t>activity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97182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Workflow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Preparation,</a:t>
            </a:r>
            <a:r>
              <a:rPr lang="zh-CN" altLang="en-US" dirty="0"/>
              <a:t> </a:t>
            </a:r>
            <a:r>
              <a:rPr lang="en-US" altLang="zh-CN" dirty="0"/>
              <a:t>Normalization,</a:t>
            </a:r>
            <a:r>
              <a:rPr lang="zh-CN" altLang="en-US" dirty="0"/>
              <a:t> </a:t>
            </a:r>
            <a:r>
              <a:rPr lang="en-US" altLang="zh-CN" dirty="0"/>
              <a:t>Models,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259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4B651-1FC9-CE47-3C60-E1FEACAD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</a:t>
            </a:r>
            <a:r>
              <a:rPr lang="zh-CN" altLang="en-US" sz="3600" dirty="0"/>
              <a:t> </a:t>
            </a:r>
            <a:r>
              <a:rPr lang="en-US" altLang="zh-CN" sz="3600" dirty="0"/>
              <a:t>Preparation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50060-61DE-B043-5F0E-8EFF6F296B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1761" y="1825625"/>
                <a:ext cx="5616388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dirty="0"/>
                  <a:t>Stock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prices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…,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time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series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length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altLang="zh-CN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price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day</a:t>
                </a:r>
                <a:r>
                  <a:rPr lang="zh-CN" alt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0≤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en-US" altLang="zh-CN" sz="1800" b="1" dirty="0"/>
                  <a:t>Sliding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window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size</a:t>
                </a:r>
                <a:r>
                  <a:rPr lang="zh-CN" altLang="en-US" sz="1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input_size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</a:t>
                </a:r>
                <a:r>
                  <a:rPr lang="en-US" altLang="zh-CN" sz="1800" dirty="0"/>
                  <a:t>)</a:t>
                </a:r>
              </a:p>
              <a:p>
                <a:r>
                  <a:rPr lang="en-US" altLang="zh-CN" sz="1800" dirty="0"/>
                  <a:t>Use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sliding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windows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num_steps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zh-CN" altLang="en-US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zh-CN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</a:t>
                </a:r>
                <a:r>
                  <a:rPr lang="en-US" altLang="zh-CN" sz="18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en-US" altLang="zh-CN" sz="14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𝑡𝑤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400" dirty="0"/>
              </a:p>
              <a:p>
                <a:pPr marL="0" indent="0">
                  <a:buNone/>
                </a:pPr>
                <a:r>
                  <a:rPr lang="zh-CN" altLang="en-US" sz="1800" dirty="0"/>
                  <a:t>    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predict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+2)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i.e.,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Learn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approximation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function</a:t>
                </a:r>
              </a:p>
              <a:p>
                <a:pPr marL="0" indent="0">
                  <a:buNone/>
                </a:pP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zh-CN" alt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endParaRPr lang="en-US" altLang="zh-CN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F250060-61DE-B043-5F0E-8EFF6F296B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761" y="1825625"/>
                <a:ext cx="5616388" cy="4351338"/>
              </a:xfrm>
              <a:blipFill>
                <a:blip r:embed="rId2"/>
                <a:stretch>
                  <a:fillRect l="-90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red lines and blue arrows&#10;&#10;Description automatically generated">
            <a:extLst>
              <a:ext uri="{FF2B5EF4-FFF2-40B4-BE49-F238E27FC236}">
                <a16:creationId xmlns:a16="http://schemas.microsoft.com/office/drawing/2014/main" id="{A46C4A84-DF57-F9C2-6B4F-B9DD4B37D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11" y="1357951"/>
            <a:ext cx="5768576" cy="41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7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0439-0C9F-A1CD-AE8B-58C705F2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Normalization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AB09E-716A-6CB8-1154-1E7A925ED1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S&amp;P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index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increases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in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time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test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values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of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scale</a:t>
                </a:r>
              </a:p>
              <a:p>
                <a:r>
                  <a:rPr lang="en-US" altLang="zh-CN" sz="1800" dirty="0"/>
                  <a:t>Need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normalize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prices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relative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change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rates</a:t>
                </a:r>
                <a:r>
                  <a:rPr lang="en-US" altLang="zh-CN" sz="18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=(</m:t>
                      </m:r>
                      <m:f>
                        <m:f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𝑡𝑤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8AB09E-716A-6CB8-1154-1E7A925ED1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964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90762263-9477-681C-CA7B-A7C19DC9E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664" y="1690688"/>
            <a:ext cx="5723336" cy="331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611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20439-0C9F-A1CD-AE8B-58C705F24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Train/Val/Test</a:t>
            </a:r>
            <a:r>
              <a:rPr lang="zh-CN" altLang="en-US" sz="3600" dirty="0"/>
              <a:t> </a:t>
            </a:r>
            <a:r>
              <a:rPr lang="en-US" altLang="zh-CN" sz="3600" dirty="0"/>
              <a:t>Split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AB09E-716A-6CB8-1154-1E7A925ED1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FF0000"/>
                </a:solidFill>
              </a:rPr>
              <a:t>Train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70C0"/>
                </a:solidFill>
              </a:rPr>
              <a:t>Val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B050"/>
                </a:solidFill>
              </a:rPr>
              <a:t>Test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80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70C0"/>
                </a:solidFill>
              </a:rPr>
              <a:t>10</a:t>
            </a:r>
            <a:r>
              <a:rPr lang="en-US" altLang="zh-CN" sz="1800" b="1" dirty="0"/>
              <a:t>/</a:t>
            </a:r>
            <a:r>
              <a:rPr lang="en-US" altLang="zh-CN" sz="1800" b="1" dirty="0">
                <a:solidFill>
                  <a:srgbClr val="00B050"/>
                </a:solidFill>
              </a:rPr>
              <a:t>10</a:t>
            </a: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761773-70AC-57C0-0EAE-82681712469D}"/>
              </a:ext>
            </a:extLst>
          </p:cNvPr>
          <p:cNvSpPr/>
          <p:nvPr/>
        </p:nvSpPr>
        <p:spPr>
          <a:xfrm>
            <a:off x="4375597" y="3248696"/>
            <a:ext cx="4702935" cy="3606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1621BC-34C4-F7B6-F753-0EE5237ABEB8}"/>
              </a:ext>
            </a:extLst>
          </p:cNvPr>
          <p:cNvSpPr/>
          <p:nvPr/>
        </p:nvSpPr>
        <p:spPr>
          <a:xfrm>
            <a:off x="9078532" y="3248696"/>
            <a:ext cx="1137634" cy="36060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E45A5C-C62B-77EB-7692-408F2B26C5A0}"/>
              </a:ext>
            </a:extLst>
          </p:cNvPr>
          <p:cNvSpPr/>
          <p:nvPr/>
        </p:nvSpPr>
        <p:spPr>
          <a:xfrm>
            <a:off x="10216166" y="3248696"/>
            <a:ext cx="1137634" cy="3606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BEFA6-E559-BFC8-9AF4-76CB23724D05}"/>
              </a:ext>
            </a:extLst>
          </p:cNvPr>
          <p:cNvSpPr txBox="1"/>
          <p:nvPr/>
        </p:nvSpPr>
        <p:spPr>
          <a:xfrm>
            <a:off x="4610029" y="2744427"/>
            <a:ext cx="42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train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783F0B-A394-D70A-2A40-327EA46258E4}"/>
              </a:ext>
            </a:extLst>
          </p:cNvPr>
          <p:cNvSpPr txBox="1"/>
          <p:nvPr/>
        </p:nvSpPr>
        <p:spPr>
          <a:xfrm>
            <a:off x="9253184" y="2744427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rgbClr val="0070C0"/>
                </a:solidFill>
              </a:rPr>
              <a:t>val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FC690-A42F-8E98-AE6C-5E1F037B15F8}"/>
              </a:ext>
            </a:extLst>
          </p:cNvPr>
          <p:cNvSpPr txBox="1"/>
          <p:nvPr/>
        </p:nvSpPr>
        <p:spPr>
          <a:xfrm>
            <a:off x="10390818" y="2744427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test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3D18E3-F12C-3A04-C89A-0161CBC04B7E}"/>
              </a:ext>
            </a:extLst>
          </p:cNvPr>
          <p:cNvSpPr txBox="1"/>
          <p:nvPr/>
        </p:nvSpPr>
        <p:spPr>
          <a:xfrm>
            <a:off x="4610029" y="3634975"/>
            <a:ext cx="423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80%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ED4F77-D72F-CE64-0291-AAB2D38D1AA5}"/>
              </a:ext>
            </a:extLst>
          </p:cNvPr>
          <p:cNvSpPr txBox="1"/>
          <p:nvPr/>
        </p:nvSpPr>
        <p:spPr>
          <a:xfrm>
            <a:off x="9253184" y="3634975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</a:rPr>
              <a:t>10%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BB889-65DF-C27F-EA6A-880C1E477AB3}"/>
              </a:ext>
            </a:extLst>
          </p:cNvPr>
          <p:cNvSpPr txBox="1"/>
          <p:nvPr/>
        </p:nvSpPr>
        <p:spPr>
          <a:xfrm>
            <a:off x="10390818" y="3640571"/>
            <a:ext cx="78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B050"/>
                </a:solidFill>
              </a:rPr>
              <a:t>10%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17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2FDE81-DC84-8901-3565-2C2774C0A011}"/>
              </a:ext>
            </a:extLst>
          </p:cNvPr>
          <p:cNvSpPr txBox="1"/>
          <p:nvPr/>
        </p:nvSpPr>
        <p:spPr>
          <a:xfrm>
            <a:off x="1460310" y="4152659"/>
            <a:ext cx="31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MSE,</a:t>
            </a:r>
            <a:r>
              <a:rPr lang="zh-CN" altLang="en-US" dirty="0"/>
              <a:t> </a:t>
            </a:r>
            <a:r>
              <a:rPr lang="en-US" altLang="zh-CN" dirty="0"/>
              <a:t>cross-entropy,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0D82-29CE-7387-1630-61E6CC090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Backpropagation:</a:t>
            </a:r>
            <a:r>
              <a:rPr lang="zh-CN" altLang="en-US" sz="3600" dirty="0"/>
              <a:t> </a:t>
            </a:r>
            <a:r>
              <a:rPr lang="en-US" altLang="zh-CN" sz="3600" dirty="0"/>
              <a:t>“Unrolled”</a:t>
            </a:r>
            <a:r>
              <a:rPr lang="zh-CN" altLang="en-US" sz="3600" dirty="0"/>
              <a:t> </a:t>
            </a:r>
            <a:r>
              <a:rPr lang="en-US" altLang="zh-CN" sz="3600" dirty="0"/>
              <a:t>RNN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6D019-324C-12C1-175C-2C265C845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need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do</a:t>
            </a:r>
            <a:r>
              <a:rPr lang="zh-CN" altLang="en-US" sz="1800" dirty="0"/>
              <a:t> </a:t>
            </a:r>
            <a:r>
              <a:rPr lang="en-US" altLang="zh-CN" sz="1800" dirty="0"/>
              <a:t>backpropagation</a:t>
            </a:r>
            <a:r>
              <a:rPr lang="zh-CN" altLang="en-US" sz="1800" dirty="0"/>
              <a:t> </a:t>
            </a:r>
            <a:r>
              <a:rPr lang="en-US" altLang="zh-CN" sz="1800" b="1" dirty="0"/>
              <a:t>too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 </a:t>
            </a:r>
            <a:endParaRPr lang="en-US" altLang="zh-CN" sz="1800" b="1" dirty="0"/>
          </a:p>
          <a:p>
            <a:r>
              <a:rPr lang="en-US" altLang="zh-CN" sz="1800" b="1" dirty="0"/>
              <a:t>Output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depends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arbitrarily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-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very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difficult</a:t>
            </a:r>
            <a:r>
              <a:rPr lang="zh-CN" altLang="en-US" sz="1800" b="1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backpropagation</a:t>
            </a:r>
          </a:p>
          <a:p>
            <a:r>
              <a:rPr lang="en-US" altLang="zh-CN" sz="1800" dirty="0"/>
              <a:t>Create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“unrolled”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version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fixed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inputs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outputs</a:t>
            </a:r>
            <a:r>
              <a:rPr lang="zh-CN" altLang="en-US" sz="1800" dirty="0"/>
              <a:t> </a:t>
            </a:r>
            <a:r>
              <a:rPr lang="en-US" altLang="zh-CN" sz="1800" dirty="0">
                <a:latin typeface="Consolas" panose="020B0609020204030204" pitchFamily="49" charset="0"/>
                <a:cs typeface="Consolas" panose="020B0609020204030204" pitchFamily="49" charset="0"/>
              </a:rPr>
              <a:t>(num_steps)</a:t>
            </a:r>
          </a:p>
          <a:p>
            <a:r>
              <a:rPr lang="en-US" altLang="zh-CN" sz="1800" b="1" dirty="0"/>
              <a:t>Train</a:t>
            </a:r>
            <a:r>
              <a:rPr lang="zh-CN" altLang="en-US" sz="1800" dirty="0"/>
              <a:t> </a:t>
            </a: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“finite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approximation”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RNN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perform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backward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after</a:t>
            </a:r>
            <a:r>
              <a:rPr lang="zh-CN" altLang="en-US" sz="1800" dirty="0"/>
              <a:t> </a:t>
            </a:r>
            <a:r>
              <a:rPr lang="en-US" altLang="zh-CN" sz="1800" dirty="0"/>
              <a:t>each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block</a:t>
            </a:r>
          </a:p>
          <a:p>
            <a:endParaRPr lang="en-US" sz="1800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21C00EB5-F4EF-9126-562B-E96E27ABC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1383" y="1306536"/>
            <a:ext cx="5430617" cy="2860653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691D5F4-3794-337F-7EE4-2B26CA9E1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250" y="4319070"/>
            <a:ext cx="6198047" cy="11189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DBB81C-82F9-F593-1F62-A5C25380BD49}"/>
              </a:ext>
            </a:extLst>
          </p:cNvPr>
          <p:cNvSpPr txBox="1"/>
          <p:nvPr/>
        </p:nvSpPr>
        <p:spPr>
          <a:xfrm>
            <a:off x="5821250" y="5365245"/>
            <a:ext cx="61980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First</a:t>
            </a:r>
            <a:r>
              <a:rPr lang="zh-CN" altLang="en-US" sz="1500" dirty="0"/>
              <a:t> </a:t>
            </a:r>
            <a:r>
              <a:rPr lang="en-US" altLang="zh-CN" sz="1500" dirty="0"/>
              <a:t>few</a:t>
            </a:r>
            <a:r>
              <a:rPr lang="zh-CN" altLang="en-US" sz="1500" dirty="0"/>
              <a:t> </a:t>
            </a:r>
            <a:r>
              <a:rPr lang="en-US" altLang="zh-CN" sz="1500" dirty="0"/>
              <a:t>training</a:t>
            </a:r>
            <a:r>
              <a:rPr lang="zh-CN" altLang="en-US" sz="1500" dirty="0"/>
              <a:t> </a:t>
            </a:r>
            <a:r>
              <a:rPr lang="en-US" altLang="zh-CN" sz="1500" dirty="0"/>
              <a:t>examples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dirty="0" err="1">
                <a:latin typeface="Consolas" panose="020B0609020204030204" pitchFamily="49" charset="0"/>
                <a:cs typeface="Consolas" panose="020B0609020204030204" pitchFamily="49" charset="0"/>
              </a:rPr>
              <a:t>input_size</a:t>
            </a:r>
            <a:r>
              <a:rPr lang="en-US" altLang="zh-CN" sz="1500" dirty="0">
                <a:latin typeface="Consolas" panose="020B0609020204030204" pitchFamily="49" charset="0"/>
                <a:cs typeface="Consolas" panose="020B0609020204030204" pitchFamily="49" charset="0"/>
              </a:rPr>
              <a:t>=3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>
                <a:latin typeface="Consolas" panose="020B0609020204030204" pitchFamily="49" charset="0"/>
                <a:cs typeface="Consolas" panose="020B0609020204030204" pitchFamily="49" charset="0"/>
              </a:rPr>
              <a:t>num_steps=2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7976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S&amp;P</a:t>
            </a:r>
            <a:r>
              <a:rPr lang="zh-CN" altLang="en-US" sz="3600" dirty="0"/>
              <a:t> </a:t>
            </a:r>
            <a:r>
              <a:rPr lang="en-US" altLang="zh-CN" sz="3600" dirty="0"/>
              <a:t>500</a:t>
            </a:r>
            <a:r>
              <a:rPr lang="zh-CN" altLang="en-US" sz="3600" dirty="0"/>
              <a:t> </a:t>
            </a:r>
            <a:r>
              <a:rPr lang="en-US" altLang="zh-CN" sz="3600" dirty="0"/>
              <a:t>Index</a:t>
            </a:r>
            <a:r>
              <a:rPr lang="zh-CN" altLang="en-US" sz="3600" dirty="0"/>
              <a:t> </a:t>
            </a:r>
            <a:r>
              <a:rPr lang="en-US" altLang="zh-CN" sz="3600" dirty="0"/>
              <a:t>Data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predict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the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close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S&amp;P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500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index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deploy</a:t>
            </a:r>
            <a:r>
              <a:rPr lang="zh-CN" altLang="en-US" sz="1800" dirty="0"/>
              <a:t> </a:t>
            </a:r>
            <a:r>
              <a:rPr lang="en-US" altLang="zh-CN" sz="1800" dirty="0"/>
              <a:t>it</a:t>
            </a:r>
            <a:r>
              <a:rPr lang="zh-CN" altLang="en-US" sz="1800" dirty="0"/>
              <a:t> </a:t>
            </a:r>
            <a:r>
              <a:rPr lang="en-US" altLang="zh-CN" sz="1800" dirty="0"/>
              <a:t>onto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b="1" dirty="0"/>
              <a:t>FPGA</a:t>
            </a:r>
            <a:r>
              <a:rPr lang="zh-CN" altLang="en-US" sz="1800" b="1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real-time</a:t>
            </a:r>
            <a:r>
              <a:rPr lang="zh-CN" altLang="en-US" sz="1800" dirty="0"/>
              <a:t> </a:t>
            </a:r>
            <a:r>
              <a:rPr lang="en-US" altLang="zh-CN" sz="1800" dirty="0"/>
              <a:t>analysis</a:t>
            </a:r>
            <a:endParaRPr lang="en-US" altLang="zh-CN" sz="1800" b="1" dirty="0"/>
          </a:p>
          <a:p>
            <a:endParaRPr lang="en-US" sz="1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D4724CF-5E87-4A9C-94D7-97DBECF275E7}"/>
              </a:ext>
            </a:extLst>
          </p:cNvPr>
          <p:cNvGrpSpPr/>
          <p:nvPr/>
        </p:nvGrpSpPr>
        <p:grpSpPr>
          <a:xfrm>
            <a:off x="838200" y="4157889"/>
            <a:ext cx="7772400" cy="2175078"/>
            <a:chOff x="782782" y="4145550"/>
            <a:chExt cx="7772400" cy="2175078"/>
          </a:xfrm>
        </p:grpSpPr>
        <p:pic>
          <p:nvPicPr>
            <p:cNvPr id="5" name="Picture 4" descr="A screen shot of a computer screen&#10;&#10;Description automatically generated">
              <a:extLst>
                <a:ext uri="{FF2B5EF4-FFF2-40B4-BE49-F238E27FC236}">
                  <a16:creationId xmlns:a16="http://schemas.microsoft.com/office/drawing/2014/main" id="{8F3666EA-9118-EF0C-8D02-1DBC6FB82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2782" y="4145550"/>
              <a:ext cx="7772400" cy="214095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749B6EB-05D1-1F56-54F6-207629F849E8}"/>
                    </a:ext>
                  </a:extLst>
                </p14:cNvPr>
                <p14:cNvContentPartPr/>
                <p14:nvPr/>
              </p14:nvContentPartPr>
              <p14:xfrm>
                <a:off x="4000970" y="4195548"/>
                <a:ext cx="742320" cy="28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749B6EB-05D1-1F56-54F6-207629F849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91970" y="4186548"/>
                  <a:ext cx="7599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35A7C8-2B3E-3CD0-C3BE-C8C01155EB5E}"/>
                    </a:ext>
                  </a:extLst>
                </p14:cNvPr>
                <p14:cNvContentPartPr/>
                <p14:nvPr/>
              </p14:nvContentPartPr>
              <p14:xfrm>
                <a:off x="6526604" y="4335948"/>
                <a:ext cx="1127520" cy="198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35A7C8-2B3E-3CD0-C3BE-C8C01155EB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17604" y="4326946"/>
                  <a:ext cx="1145160" cy="200232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FB7A-FB3D-7D56-764E-A48090F2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Larger</a:t>
            </a:r>
            <a:r>
              <a:rPr lang="zh-CN" altLang="en-US" sz="3600" dirty="0"/>
              <a:t> </a:t>
            </a:r>
            <a:r>
              <a:rPr lang="en-US" altLang="zh-CN" sz="3600" dirty="0"/>
              <a:t>Window</a:t>
            </a:r>
            <a:r>
              <a:rPr lang="zh-CN" altLang="en-US" sz="3600" dirty="0"/>
              <a:t> </a:t>
            </a:r>
            <a:r>
              <a:rPr lang="en-US" altLang="zh-CN" sz="3600" dirty="0"/>
              <a:t>or</a:t>
            </a:r>
            <a:r>
              <a:rPr lang="zh-CN" altLang="en-US" sz="3600" dirty="0"/>
              <a:t> </a:t>
            </a:r>
            <a:r>
              <a:rPr lang="en-US" altLang="zh-CN" sz="3600" dirty="0"/>
              <a:t>Features</a:t>
            </a:r>
            <a:r>
              <a:rPr lang="zh-CN" altLang="en-US" sz="3600" dirty="0"/>
              <a:t> </a:t>
            </a:r>
            <a:r>
              <a:rPr lang="en-US" altLang="zh-CN" sz="3600" dirty="0"/>
              <a:t>Size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CCA8-5ADD-F24D-C884-80D60018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b="1" dirty="0"/>
              <a:t>Larger</a:t>
            </a:r>
            <a:r>
              <a:rPr lang="zh-CN" altLang="en-US" sz="1400" dirty="0"/>
              <a:t> </a:t>
            </a:r>
            <a:r>
              <a:rPr lang="en-US" altLang="zh-CN" sz="1400" b="1" dirty="0"/>
              <a:t>window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size</a:t>
            </a:r>
            <a:r>
              <a:rPr lang="zh-CN" altLang="en-US" sz="1400" b="1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num_steps</a:t>
            </a:r>
            <a:r>
              <a:rPr lang="en-US" altLang="zh-CN" sz="1400" dirty="0"/>
              <a:t>):</a:t>
            </a: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historical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context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(good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for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long-term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dependencies)</a:t>
            </a:r>
            <a:endParaRPr lang="en-US" altLang="zh-CN" sz="1400" b="1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computational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load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>
                <a:sym typeface="Wingdings" pitchFamily="2" charset="2"/>
              </a:rPr>
              <a:t>longer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training</a:t>
            </a:r>
            <a:r>
              <a:rPr lang="en-US" altLang="zh-CN" sz="1400" dirty="0">
                <a:sym typeface="Wingdings" pitchFamily="2" charset="2"/>
              </a:rPr>
              <a:t>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increased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memory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usage</a:t>
            </a:r>
            <a:r>
              <a:rPr lang="en-US" altLang="zh-CN" sz="1400" dirty="0">
                <a:sym typeface="Wingdings" pitchFamily="2" charset="2"/>
              </a:rPr>
              <a:t>)</a:t>
            </a:r>
          </a:p>
          <a:p>
            <a:r>
              <a:rPr lang="en-US" altLang="zh-CN" sz="1400" dirty="0">
                <a:sym typeface="Wingdings" pitchFamily="2" charset="2"/>
              </a:rPr>
              <a:t>Potential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overfitting</a:t>
            </a:r>
          </a:p>
          <a:p>
            <a:r>
              <a:rPr lang="en-US" altLang="zh-CN" sz="1400" b="1" dirty="0">
                <a:sym typeface="Wingdings" pitchFamily="2" charset="2"/>
              </a:rPr>
              <a:t>Stability</a:t>
            </a:r>
            <a:r>
              <a:rPr lang="en-US" altLang="zh-CN" sz="1400" dirty="0">
                <a:sym typeface="Wingdings" pitchFamily="2" charset="2"/>
              </a:rPr>
              <a:t>: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Vanishing/Exploding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gradients</a:t>
            </a:r>
          </a:p>
          <a:p>
            <a:pPr marL="0" indent="0">
              <a:buNone/>
            </a:pPr>
            <a:endParaRPr lang="en-US" altLang="zh-CN" sz="14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zh-CN" sz="1400" b="1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features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 err="1">
                <a:sym typeface="Wingdings" pitchFamily="2" charset="2"/>
              </a:rPr>
              <a:t>input_size</a:t>
            </a:r>
            <a:r>
              <a:rPr lang="en-US" altLang="zh-CN" sz="1400" dirty="0">
                <a:sym typeface="Wingdings" pitchFamily="2" charset="2"/>
              </a:rPr>
              <a:t>)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step:</a:t>
            </a:r>
            <a:r>
              <a:rPr lang="zh-CN" altLang="en-US" sz="1400" dirty="0">
                <a:sym typeface="Wingdings" pitchFamily="2" charset="2"/>
              </a:rPr>
              <a:t> </a:t>
            </a:r>
            <a:endParaRPr lang="en-US" altLang="zh-CN" sz="1400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Determines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dimensionality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of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input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data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time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</a:t>
            </a:r>
          </a:p>
          <a:p>
            <a:r>
              <a:rPr lang="en-US" altLang="zh-CN" sz="1400" b="1" dirty="0">
                <a:sym typeface="Wingdings" pitchFamily="2" charset="2"/>
              </a:rPr>
              <a:t>Increases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model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complexity</a:t>
            </a:r>
          </a:p>
          <a:p>
            <a:endParaRPr lang="en-US" altLang="zh-CN" sz="1400" dirty="0">
              <a:sym typeface="Wingdings" pitchFamily="2" charset="2"/>
            </a:endParaRPr>
          </a:p>
        </p:txBody>
      </p:sp>
      <p:pic>
        <p:nvPicPr>
          <p:cNvPr id="5" name="Picture 4" descr="A graph with red lines and blue arrows&#10;&#10;Description automatically generated">
            <a:extLst>
              <a:ext uri="{FF2B5EF4-FFF2-40B4-BE49-F238E27FC236}">
                <a16:creationId xmlns:a16="http://schemas.microsoft.com/office/drawing/2014/main" id="{9EBE9B7F-F1E8-B685-7F79-486669D1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0" y="1501840"/>
            <a:ext cx="6297081" cy="38543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3A2659-0E5C-7B57-60AB-F3E32B01085E}"/>
              </a:ext>
            </a:extLst>
          </p:cNvPr>
          <p:cNvSpPr/>
          <p:nvPr/>
        </p:nvSpPr>
        <p:spPr>
          <a:xfrm>
            <a:off x="8548528" y="1906082"/>
            <a:ext cx="633211" cy="214008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14:cNvPr>
              <p14:cNvContentPartPr/>
              <p14:nvPr/>
            </p14:nvContentPartPr>
            <p14:xfrm>
              <a:off x="8523659" y="1792775"/>
              <a:ext cx="66240" cy="96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5019" y="1784135"/>
                <a:ext cx="83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14:cNvPr>
              <p14:cNvContentPartPr/>
              <p14:nvPr/>
            </p14:nvContentPartPr>
            <p14:xfrm>
              <a:off x="8523659" y="1788362"/>
              <a:ext cx="658080" cy="11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4659" y="1779722"/>
                <a:ext cx="67572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68690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F79F-808C-36D0-A7F0-6EC770C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642B-3DA3-EDF7-A0EE-1523C2A3F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62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3B4-7439-576D-8F7A-916806A7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892F-5829-2123-A2A8-F733CDF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ighlight>
                  <a:srgbClr val="FFFF00"/>
                </a:highlight>
              </a:rPr>
              <a:t>Approximate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continuous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values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signal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finite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#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of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discrete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values</a:t>
            </a:r>
          </a:p>
          <a:p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data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compression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/>
              <a:t>(convert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lower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precision/range</a:t>
            </a:r>
            <a:r>
              <a:rPr lang="en-US" altLang="zh-CN" sz="1800" dirty="0"/>
              <a:t>)</a:t>
            </a:r>
          </a:p>
          <a:p>
            <a:r>
              <a:rPr lang="en-US" altLang="zh-CN" sz="1800" b="1" dirty="0"/>
              <a:t>Fixation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</a:p>
          <a:p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representations:</a:t>
            </a:r>
            <a:r>
              <a:rPr lang="zh-CN" altLang="en-US" sz="1800" dirty="0"/>
              <a:t> </a:t>
            </a:r>
            <a:r>
              <a:rPr lang="en-US" altLang="zh-CN" sz="1800" dirty="0"/>
              <a:t>FP16</a:t>
            </a:r>
            <a:r>
              <a:rPr lang="zh-CN" altLang="en-US" sz="1800" dirty="0"/>
              <a:t> </a:t>
            </a:r>
            <a:r>
              <a:rPr lang="en-US" altLang="zh-CN" sz="1800" dirty="0"/>
              <a:t>(half-precision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floating-point),</a:t>
            </a:r>
            <a:r>
              <a:rPr lang="zh-CN" altLang="en-US" sz="1800" dirty="0"/>
              <a:t> </a:t>
            </a:r>
            <a:r>
              <a:rPr lang="en-US" altLang="zh-CN" sz="1800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INT4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r>
              <a:rPr lang="en-US" altLang="zh-CN" sz="1800" dirty="0"/>
              <a:t>Here,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(floating-point)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(fixed-point)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5895377-AF04-53EF-368C-1000CC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30"/>
            <a:ext cx="5889808" cy="3579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B313-DD84-3E90-FD17-E12345D8B471}"/>
              </a:ext>
            </a:extLst>
          </p:cNvPr>
          <p:cNvSpPr txBox="1"/>
          <p:nvPr/>
        </p:nvSpPr>
        <p:spPr>
          <a:xfrm>
            <a:off x="6995860" y="5204655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</a:t>
            </a:r>
            <a:r>
              <a:rPr lang="zh-CN" altLang="en-US" dirty="0"/>
              <a:t> </a:t>
            </a:r>
            <a:r>
              <a:rPr lang="en-US" altLang="zh-CN" b="1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b="1" dirty="0"/>
              <a:t>finite</a:t>
            </a:r>
            <a:r>
              <a:rPr lang="zh-CN" altLang="en-US" b="1" dirty="0"/>
              <a:t> </a:t>
            </a:r>
            <a:r>
              <a:rPr lang="en-US" altLang="zh-CN" b="1" dirty="0"/>
              <a:t>regions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932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Important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65"/>
            <a:ext cx="6052457" cy="1557925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Deep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learning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frameworks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(e.g.,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Tensorflow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Pytorch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etc.)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Larger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models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more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computational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storage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overhead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limits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deployment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on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devices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(e.g.,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smartphones,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watches,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FPGA,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etc.)</a:t>
            </a:r>
            <a:endParaRPr lang="en-US" altLang="zh-CN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B75DC4-230B-E17A-3FEB-1BB3A4798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99494"/>
              </p:ext>
            </p:extLst>
          </p:nvPr>
        </p:nvGraphicFramePr>
        <p:xfrm>
          <a:off x="7125042" y="1371881"/>
          <a:ext cx="422875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586">
                  <a:extLst>
                    <a:ext uri="{9D8B030D-6E8A-4147-A177-3AD203B41FA5}">
                      <a16:colId xmlns:a16="http://schemas.microsoft.com/office/drawing/2014/main" val="3977639810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897247689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203173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GFLOPS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5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9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0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5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InceptionV3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46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B65AD2-22CF-8380-26F9-D6ABA1E80175}"/>
              </a:ext>
            </a:extLst>
          </p:cNvPr>
          <p:cNvSpPr txBox="1"/>
          <p:nvPr/>
        </p:nvSpPr>
        <p:spPr>
          <a:xfrm>
            <a:off x="7315200" y="5879022"/>
            <a:ext cx="3935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Size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giga-floating</a:t>
            </a:r>
            <a:r>
              <a:rPr lang="zh-CN" altLang="en-US" sz="1500" dirty="0"/>
              <a:t> </a:t>
            </a:r>
            <a:r>
              <a:rPr lang="en-US" altLang="zh-CN" sz="1500" dirty="0"/>
              <a:t>point</a:t>
            </a:r>
            <a:r>
              <a:rPr lang="zh-CN" altLang="en-US" sz="1500" dirty="0"/>
              <a:t> </a:t>
            </a:r>
            <a:r>
              <a:rPr lang="en-US" altLang="zh-CN" sz="1500" dirty="0"/>
              <a:t>operations</a:t>
            </a:r>
            <a:r>
              <a:rPr lang="zh-CN" altLang="en-US" sz="1500" dirty="0"/>
              <a:t> </a:t>
            </a:r>
            <a:r>
              <a:rPr lang="en-US" altLang="zh-CN" sz="1500" dirty="0"/>
              <a:t>per</a:t>
            </a:r>
            <a:r>
              <a:rPr lang="zh-CN" altLang="en-US" sz="1500" dirty="0"/>
              <a:t> </a:t>
            </a:r>
            <a:r>
              <a:rPr lang="en-US" altLang="zh-CN" sz="1500" dirty="0"/>
              <a:t>second</a:t>
            </a:r>
            <a:r>
              <a:rPr lang="zh-CN" altLang="en-US" sz="1500" dirty="0"/>
              <a:t> </a:t>
            </a:r>
            <a:r>
              <a:rPr lang="en-US" altLang="zh-CN" sz="1500" dirty="0"/>
              <a:t>(GFLOPS)</a:t>
            </a:r>
            <a:endParaRPr lang="en-US" sz="1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50E61-D2DB-1874-CF71-56ED5E22F75F}"/>
              </a:ext>
            </a:extLst>
          </p:cNvPr>
          <p:cNvGrpSpPr/>
          <p:nvPr/>
        </p:nvGrpSpPr>
        <p:grpSpPr>
          <a:xfrm>
            <a:off x="940830" y="3383550"/>
            <a:ext cx="5544065" cy="2928350"/>
            <a:chOff x="695067" y="3429000"/>
            <a:chExt cx="5544065" cy="29283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3EE010-5E36-112A-0B01-96961DAAABE0}"/>
                </a:ext>
              </a:extLst>
            </p:cNvPr>
            <p:cNvGrpSpPr/>
            <p:nvPr/>
          </p:nvGrpSpPr>
          <p:grpSpPr>
            <a:xfrm>
              <a:off x="695067" y="3429000"/>
              <a:ext cx="5544065" cy="2928350"/>
              <a:chOff x="695067" y="3429000"/>
              <a:chExt cx="5544065" cy="2928350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7211060-8D90-F785-1D19-2447764F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067" y="3429000"/>
                <a:ext cx="5544065" cy="292835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F4374A-9396-636C-63C7-4657C230F9CD}"/>
                  </a:ext>
                </a:extLst>
              </p:cNvPr>
              <p:cNvSpPr/>
              <p:nvPr/>
            </p:nvSpPr>
            <p:spPr>
              <a:xfrm>
                <a:off x="838200" y="4688141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BB3FFF-A96B-BA5F-00A0-86B73ED23EC3}"/>
                  </a:ext>
                </a:extLst>
              </p:cNvPr>
              <p:cNvSpPr/>
              <p:nvPr/>
            </p:nvSpPr>
            <p:spPr>
              <a:xfrm>
                <a:off x="2813538" y="3591226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189C-06FB-DAC7-E1C4-63EB9922E6A3}"/>
                </a:ext>
              </a:extLst>
            </p:cNvPr>
            <p:cNvSpPr txBox="1"/>
            <p:nvPr/>
          </p:nvSpPr>
          <p:spPr>
            <a:xfrm>
              <a:off x="2765004" y="3642371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Device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06982-4B80-E31E-6563-EF3EA5238512}"/>
                </a:ext>
              </a:extLst>
            </p:cNvPr>
            <p:cNvSpPr txBox="1"/>
            <p:nvPr/>
          </p:nvSpPr>
          <p:spPr>
            <a:xfrm>
              <a:off x="780876" y="4880625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Model</a:t>
              </a:r>
              <a:endParaRPr 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B2061-0C99-3FA7-A493-62A8C3468DC4}"/>
              </a:ext>
            </a:extLst>
          </p:cNvPr>
          <p:cNvSpPr txBox="1"/>
          <p:nvPr/>
        </p:nvSpPr>
        <p:spPr>
          <a:xfrm>
            <a:off x="1181933" y="6247425"/>
            <a:ext cx="506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Inference</a:t>
            </a:r>
            <a:r>
              <a:rPr lang="zh-CN" altLang="en-US" sz="1400" dirty="0"/>
              <a:t> </a:t>
            </a:r>
            <a:r>
              <a:rPr lang="en-US" altLang="zh-CN" sz="1400" dirty="0"/>
              <a:t>times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models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devices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ms</a:t>
            </a:r>
            <a:r>
              <a:rPr lang="en-US" altLang="zh-CN" sz="1400" dirty="0"/>
              <a:t>)</a:t>
            </a:r>
            <a:r>
              <a:rPr lang="zh-CN" altLang="en-US" sz="1400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87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Goal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79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00B050"/>
                </a:solidFill>
              </a:rPr>
              <a:t>Smaller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model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size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Lower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computational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power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Less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storage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altLang="zh-CN" sz="1800" b="1" dirty="0">
                <a:solidFill>
                  <a:srgbClr val="00B050"/>
                </a:solidFill>
              </a:rPr>
              <a:t>Faster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00B050"/>
                </a:solidFill>
              </a:rPr>
              <a:t>Unbiased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predictions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0A4DC7-6776-F436-FF9D-16F23CDDD672}"/>
              </a:ext>
            </a:extLst>
          </p:cNvPr>
          <p:cNvGrpSpPr/>
          <p:nvPr/>
        </p:nvGrpSpPr>
        <p:grpSpPr>
          <a:xfrm>
            <a:off x="4463512" y="1690688"/>
            <a:ext cx="7347396" cy="3919497"/>
            <a:chOff x="4264024" y="1545770"/>
            <a:chExt cx="7748362" cy="406441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6B2C14-7963-181A-FAD6-7924E372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/>
            <a:stretch/>
          </p:blipFill>
          <p:spPr>
            <a:xfrm>
              <a:off x="4264024" y="2588985"/>
              <a:ext cx="7748362" cy="2485423"/>
            </a:xfrm>
            <a:prstGeom prst="rect">
              <a:avLst/>
            </a:prstGeom>
          </p:spPr>
        </p:pic>
        <p:pic>
          <p:nvPicPr>
            <p:cNvPr id="5" name="Picture 4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020D6070-B084-E4B7-F26A-601FB284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" t="1" b="2210"/>
            <a:stretch/>
          </p:blipFill>
          <p:spPr>
            <a:xfrm>
              <a:off x="4264024" y="1545770"/>
              <a:ext cx="7748362" cy="104321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82EB2B-1FBA-36A0-D486-5377681F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 t="1244"/>
            <a:stretch/>
          </p:blipFill>
          <p:spPr>
            <a:xfrm>
              <a:off x="4264024" y="2588985"/>
              <a:ext cx="7748362" cy="2454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106-7DDC-2CB0-F427-E051491B9F5A}"/>
                </a:ext>
              </a:extLst>
            </p:cNvPr>
            <p:cNvSpPr txBox="1"/>
            <p:nvPr/>
          </p:nvSpPr>
          <p:spPr>
            <a:xfrm>
              <a:off x="5607276" y="5086965"/>
              <a:ext cx="545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Memory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usage</a:t>
              </a:r>
              <a:r>
                <a:rPr lang="zh-CN" altLang="en-US" sz="1400" b="1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computational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power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consumption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different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precisions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050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DF7C-E3CB-9BEA-13BF-03957F9A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Theoretical</a:t>
            </a:r>
            <a:r>
              <a:rPr lang="zh-CN" altLang="en-US" sz="3600" dirty="0"/>
              <a:t> </a:t>
            </a:r>
            <a:r>
              <a:rPr lang="en-US" altLang="zh-CN" sz="3600" dirty="0"/>
              <a:t>Peak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>
                    <a:solidFill>
                      <a:schemeClr val="accent1"/>
                    </a:solidFill>
                  </a:rPr>
                  <a:t>Theoretical peak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performance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ideal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conditions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&amp;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perfect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efficiency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𝑻𝒉𝒆𝒐𝒓𝒆𝒕𝒊𝒄𝒂𝒍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𝑷𝒆𝒂𝒌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𝑷𝒆𝒓𝒇𝒐𝒓𝒎𝒂𝒏𝒄𝒆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𝑐𝑎𝑙𝑐𝑢𝑙𝑎𝑡𝑖𝑜𝑛𝑠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e>
                          </m:d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𝐶h𝑖𝑝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𝐹𝑟𝑒𝑞𝑢𝑒𝑛𝑐𝑦</m:t>
                          </m:r>
                        </m:e>
                      </m:borderBox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𝒄𝒂𝒍𝒄𝒖𝒍𝒂𝒕𝒊𝒐𝒏𝒔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𝒄𝒚𝒄𝒍𝒆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determined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chip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architecture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single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FLOPs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𝑪𝒉𝒊𝒑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speed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Hz)</a:t>
                </a:r>
              </a:p>
              <a:p>
                <a:r>
                  <a:rPr lang="en-US" altLang="zh-CN" sz="1800" dirty="0"/>
                  <a:t>Example: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calculations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cycle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operates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3GHz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>
                  <a:buFont typeface="Wingdings" pitchFamily="2" charset="2"/>
                  <a:buChar char="à"/>
                </a:pP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Peak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performance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=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4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/>
                  <a:t>calculations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</a:t>
                </a:r>
                <a:r>
                  <a:rPr lang="zh-CN" altLang="en-US" sz="1800" dirty="0"/>
                  <a:t> * </a:t>
                </a:r>
                <a:r>
                  <a:rPr lang="en-US" altLang="zh-CN" sz="1800" dirty="0"/>
                  <a:t>3G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</a:t>
                </a:r>
                <a:r>
                  <a:rPr lang="zh-CN" altLang="en-US" sz="1800" dirty="0"/>
                  <a:t>   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GFLOPS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Want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00B05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peak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deployed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hardware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Minimum</a:t>
                </a:r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additional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computation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overhead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  <a:blipFill>
                <a:blip r:embed="rId2"/>
                <a:stretch>
                  <a:fillRect l="-603" t="-103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4CAD14-67FB-5FE1-12D5-1AD45423A555}"/>
              </a:ext>
            </a:extLst>
          </p:cNvPr>
          <p:cNvSpPr/>
          <p:nvPr/>
        </p:nvSpPr>
        <p:spPr>
          <a:xfrm>
            <a:off x="838200" y="5111646"/>
            <a:ext cx="5727492" cy="1381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66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B62-33FE-211B-CAEB-4E335701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Quantization Methods with High Acceleration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E3C-A54B-C57F-CB28-42DD1DA5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i="1" dirty="0">
                <a:solidFill>
                  <a:schemeClr val="accent1"/>
                </a:solidFill>
              </a:rPr>
              <a:t>Binary</a:t>
            </a:r>
            <a:r>
              <a:rPr lang="zh-CN" altLang="en-US" sz="1800" dirty="0"/>
              <a:t> </a:t>
            </a:r>
            <a:r>
              <a:rPr lang="en-US" altLang="zh-CN" sz="1800" dirty="0"/>
              <a:t>– </a:t>
            </a:r>
            <a:r>
              <a:rPr lang="en-US" altLang="zh-CN" sz="1800" b="1" dirty="0"/>
              <a:t>reduce weights </a:t>
            </a:r>
            <a:r>
              <a:rPr lang="en-US" altLang="zh-CN" sz="1800" dirty="0"/>
              <a:t>of NN into </a:t>
            </a:r>
            <a:r>
              <a:rPr lang="en-US" altLang="zh-CN" sz="1800" b="1" dirty="0"/>
              <a:t>two values: -1 and 1</a:t>
            </a:r>
          </a:p>
          <a:p>
            <a:pPr lvl="1"/>
            <a:r>
              <a:rPr lang="en-US" altLang="zh-CN" sz="1600" dirty="0"/>
              <a:t>Drastically reduces memory &amp; computational cost</a:t>
            </a:r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Very aggressive </a:t>
            </a:r>
            <a:r>
              <a:rPr lang="en-US" altLang="zh-CN" sz="1600" dirty="0">
                <a:solidFill>
                  <a:srgbClr val="FF0000"/>
                </a:solidFill>
              </a:rPr>
              <a:t>quantization – </a:t>
            </a:r>
            <a:r>
              <a:rPr lang="en-US" altLang="zh-CN" sz="1600" b="1" dirty="0">
                <a:solidFill>
                  <a:srgbClr val="FF0000"/>
                </a:solidFill>
              </a:rPr>
              <a:t>significant accuracy loss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Used in </a:t>
            </a:r>
            <a:r>
              <a:rPr lang="en-US" altLang="zh-CN" sz="1600" b="1" dirty="0"/>
              <a:t>binary neural networks (BNNs)</a:t>
            </a: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–</a:t>
            </a:r>
            <a:r>
              <a:rPr lang="zh-CN" altLang="en-US" sz="1800" b="1" dirty="0"/>
              <a:t> </a:t>
            </a:r>
            <a:r>
              <a:rPr lang="en-US" altLang="zh-CN" sz="1800" dirty="0"/>
              <a:t>map </a:t>
            </a:r>
            <a:r>
              <a:rPr lang="en-US" altLang="zh-CN" sz="1800" b="1" dirty="0"/>
              <a:t>continuous values </a:t>
            </a:r>
            <a:r>
              <a:rPr lang="en-US" altLang="zh-CN" sz="1800" dirty="0"/>
              <a:t>to a </a:t>
            </a:r>
            <a:r>
              <a:rPr lang="en-US" altLang="zh-CN" sz="1800" b="1" dirty="0"/>
              <a:t>finite set of equally spaced values </a:t>
            </a:r>
            <a:r>
              <a:rPr lang="en-US" altLang="zh-CN" sz="1800" dirty="0"/>
              <a:t>(e.g., </a:t>
            </a:r>
            <a:r>
              <a:rPr lang="en-US" altLang="zh-CN" sz="1800" b="1" dirty="0"/>
              <a:t>FP32 to INT8</a:t>
            </a:r>
            <a:r>
              <a:rPr lang="en-US" altLang="zh-CN" sz="1800" dirty="0"/>
              <a:t>)</a:t>
            </a:r>
            <a:endParaRPr lang="en-US" altLang="zh-CN" sz="1800" b="1" dirty="0"/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maps to range </a:t>
            </a:r>
            <a:r>
              <a:rPr lang="en-US" altLang="zh-CN" sz="1600" b="1" dirty="0"/>
              <a:t>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same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Asymmetric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range </a:t>
            </a:r>
            <a:r>
              <a:rPr lang="en-US" altLang="zh-CN" sz="1600" b="1" dirty="0"/>
              <a:t>not 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different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dirty="0"/>
              <a:t>Additional computation – </a:t>
            </a:r>
            <a:r>
              <a:rPr lang="en-US" altLang="zh-CN" sz="1600" b="1" dirty="0">
                <a:solidFill>
                  <a:srgbClr val="00B050"/>
                </a:solidFill>
              </a:rPr>
              <a:t>standard vector operations </a:t>
            </a:r>
            <a:r>
              <a:rPr lang="en-US" altLang="zh-CN" sz="1600" dirty="0"/>
              <a:t>(can be </a:t>
            </a:r>
            <a:r>
              <a:rPr lang="en-US" altLang="zh-CN" sz="1600" b="1" dirty="0">
                <a:solidFill>
                  <a:srgbClr val="00B050"/>
                </a:solidFill>
              </a:rPr>
              <a:t>utilized via SIMD</a:t>
            </a:r>
            <a:r>
              <a:rPr lang="en-US" altLang="zh-CN" sz="1600" dirty="0"/>
              <a:t>)</a:t>
            </a:r>
          </a:p>
          <a:p>
            <a:pPr lvl="1"/>
            <a:r>
              <a:rPr lang="en-US" altLang="zh-CN" sz="1600" dirty="0"/>
              <a:t>Supported on </a:t>
            </a:r>
            <a:r>
              <a:rPr lang="en-US" altLang="zh-CN" sz="1600" b="1" dirty="0">
                <a:solidFill>
                  <a:srgbClr val="00B050"/>
                </a:solidFill>
              </a:rPr>
              <a:t>NVIDIA GPUs, x86, and ARM </a:t>
            </a:r>
            <a:r>
              <a:rPr lang="en-US" altLang="zh-CN" sz="1600" dirty="0"/>
              <a:t>platforms,</a:t>
            </a:r>
            <a:r>
              <a:rPr lang="zh-CN" altLang="en-US" sz="1600" dirty="0"/>
              <a:t> </a:t>
            </a:r>
            <a:r>
              <a:rPr lang="en-US" altLang="zh-CN" sz="1600" dirty="0"/>
              <a:t>including</a:t>
            </a:r>
            <a:r>
              <a:rPr lang="zh-CN" altLang="en-US" sz="1600" dirty="0"/>
              <a:t> </a:t>
            </a:r>
            <a:r>
              <a:rPr lang="en-US" altLang="zh-CN" sz="1600" b="1" dirty="0" err="1">
                <a:solidFill>
                  <a:srgbClr val="00B050"/>
                </a:solidFill>
              </a:rPr>
              <a:t>TensorRT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Logarithmic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 values into </a:t>
            </a:r>
            <a:r>
              <a:rPr lang="en-US" altLang="zh-CN" sz="1800" b="1" dirty="0"/>
              <a:t>logarithmic scale</a:t>
            </a:r>
            <a:endParaRPr lang="en-US" altLang="zh-CN" sz="1800" dirty="0"/>
          </a:p>
          <a:p>
            <a:pPr lvl="1"/>
            <a:r>
              <a:rPr lang="en-US" sz="1600" b="1" dirty="0"/>
              <a:t>Multiplication to addition </a:t>
            </a:r>
            <a:r>
              <a:rPr lang="en-US" sz="1600" dirty="0"/>
              <a:t>– </a:t>
            </a:r>
            <a:r>
              <a:rPr lang="en-US" sz="1600" b="1" dirty="0"/>
              <a:t>reduces # of bits </a:t>
            </a:r>
            <a:r>
              <a:rPr lang="en-US" sz="1600" dirty="0"/>
              <a:t>required for </a:t>
            </a:r>
            <a:r>
              <a:rPr lang="en-US" sz="1600" dirty="0" err="1"/>
              <a:t>computationt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Rarely used </a:t>
            </a:r>
            <a:r>
              <a:rPr lang="en-US" sz="1600" dirty="0"/>
              <a:t>- only used in </a:t>
            </a:r>
            <a:r>
              <a:rPr lang="en-US" sz="1600" b="1" dirty="0">
                <a:solidFill>
                  <a:srgbClr val="FF0000"/>
                </a:solidFill>
              </a:rPr>
              <a:t>few specialized chips</a:t>
            </a:r>
          </a:p>
        </p:txBody>
      </p:sp>
    </p:spTree>
    <p:extLst>
      <p:ext uri="{BB962C8B-B14F-4D97-AF65-F5344CB8AC3E}">
        <p14:creationId xmlns:p14="http://schemas.microsoft.com/office/powerpoint/2010/main" val="1522864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AF4A-E5B0-5847-59D2-30033987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5711-177B-97D0-5AB3-A9A81E0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23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Maps</a:t>
            </a:r>
            <a:r>
              <a:rPr lang="zh-CN" altLang="en-US" sz="1800" dirty="0"/>
              <a:t> </a:t>
            </a:r>
            <a:r>
              <a:rPr lang="en-US" altLang="zh-CN" sz="1800" dirty="0"/>
              <a:t>a continuous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equally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spaced</a:t>
            </a:r>
            <a:r>
              <a:rPr lang="zh-CN" altLang="en-US" sz="1800" b="1" dirty="0"/>
              <a:t> </a:t>
            </a:r>
            <a:r>
              <a:rPr lang="en-US" altLang="zh-CN" sz="1800" dirty="0"/>
              <a:t>values</a:t>
            </a:r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</a:p>
          <a:p>
            <a:r>
              <a:rPr lang="en-US" altLang="zh-CN" sz="1800" dirty="0"/>
              <a:t>Procedure: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min,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max</a:t>
            </a:r>
            <a:r>
              <a:rPr lang="en-US" altLang="zh-CN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/>
              <a:t>Linearly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scale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fit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the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integers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Perform</a:t>
            </a:r>
            <a:r>
              <a:rPr lang="zh-CN" altLang="en-US" sz="1600" dirty="0"/>
              <a:t> </a:t>
            </a:r>
            <a:r>
              <a:rPr lang="en-US" altLang="zh-CN" sz="1600" b="1" dirty="0"/>
              <a:t>inverse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quantization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during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inference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recover</a:t>
            </a:r>
            <a:r>
              <a:rPr lang="zh-CN" altLang="en-US" sz="1600" dirty="0"/>
              <a:t> </a:t>
            </a:r>
            <a:r>
              <a:rPr lang="en-US" altLang="zh-CN" sz="1600" dirty="0"/>
              <a:t>floating-point</a:t>
            </a:r>
            <a:r>
              <a:rPr lang="zh-CN" altLang="en-US" sz="1600" dirty="0"/>
              <a:t> </a:t>
            </a:r>
            <a:r>
              <a:rPr lang="en-US" altLang="zh-CN" sz="1600" dirty="0"/>
              <a:t>values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range: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</a:p>
          <a:p>
            <a:r>
              <a:rPr lang="en-US" altLang="zh-CN" sz="1800" b="1" dirty="0"/>
              <a:t>Used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TensorRT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8800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EBCC-9CBE-1333-5117-C2EC1404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Description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Variables</a:t>
            </a:r>
            <a:endParaRPr lang="en-US" sz="3600" dirty="0"/>
          </a:p>
        </p:txBody>
      </p:sp>
      <p:pic>
        <p:nvPicPr>
          <p:cNvPr id="7" name="Picture 6" descr="A screenshot of a list of items&#10;&#10;Description automatically generated">
            <a:extLst>
              <a:ext uri="{FF2B5EF4-FFF2-40B4-BE49-F238E27FC236}">
                <a16:creationId xmlns:a16="http://schemas.microsoft.com/office/drawing/2014/main" id="{B1B8E725-102F-2C71-9236-05074FD83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778" y="1462101"/>
            <a:ext cx="7498443" cy="503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76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BF5-716F-7DC7-6C8B-E522183F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Linear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F6DE-7513-D950-BA41-5C053BC4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09" y="1461091"/>
            <a:ext cx="1826839" cy="54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Quantization:</a:t>
            </a:r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DF934-025F-B37D-14FD-7D8155DCCC5A}"/>
              </a:ext>
            </a:extLst>
          </p:cNvPr>
          <p:cNvGrpSpPr/>
          <p:nvPr/>
        </p:nvGrpSpPr>
        <p:grpSpPr>
          <a:xfrm>
            <a:off x="806450" y="1833356"/>
            <a:ext cx="4978400" cy="542249"/>
            <a:chOff x="3744209" y="5083850"/>
            <a:chExt cx="4978400" cy="54224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C29958-78BA-E322-F63A-95CF23AA7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307"/>
            <a:stretch/>
          </p:blipFill>
          <p:spPr>
            <a:xfrm>
              <a:off x="3744209" y="5083850"/>
              <a:ext cx="4978400" cy="32280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E41BFD-35C3-A7AF-CDD2-8E2B9FDC3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230"/>
            <a:stretch/>
          </p:blipFill>
          <p:spPr>
            <a:xfrm>
              <a:off x="3744209" y="5411448"/>
              <a:ext cx="4978400" cy="21465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053685-D385-DE12-E329-31B0A682CD4A}"/>
              </a:ext>
            </a:extLst>
          </p:cNvPr>
          <p:cNvGrpSpPr/>
          <p:nvPr/>
        </p:nvGrpSpPr>
        <p:grpSpPr>
          <a:xfrm>
            <a:off x="806450" y="3341034"/>
            <a:ext cx="4432300" cy="1501765"/>
            <a:chOff x="6955436" y="1825625"/>
            <a:chExt cx="4432300" cy="1501765"/>
          </a:xfrm>
        </p:grpSpPr>
        <p:pic>
          <p:nvPicPr>
            <p:cNvPr id="8" name="Picture 7" descr="A black and white math equation&#10;&#10;Description automatically generated">
              <a:extLst>
                <a:ext uri="{FF2B5EF4-FFF2-40B4-BE49-F238E27FC236}">
                  <a16:creationId xmlns:a16="http://schemas.microsoft.com/office/drawing/2014/main" id="{E5E5A856-5E38-B6B7-D70A-00CAC4C7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436" y="1825625"/>
              <a:ext cx="4432300" cy="14224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14:cNvPr>
                <p14:cNvContentPartPr/>
                <p14:nvPr/>
              </p14:nvContentPartPr>
              <p14:xfrm>
                <a:off x="7964298" y="2777736"/>
                <a:ext cx="360" cy="298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5298" y="2768736"/>
                  <a:ext cx="1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14:cNvPr>
                <p14:cNvContentPartPr/>
                <p14:nvPr/>
              </p14:nvContentPartPr>
              <p14:xfrm>
                <a:off x="8287218" y="2776656"/>
                <a:ext cx="4320" cy="335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78218" y="2768016"/>
                  <a:ext cx="21960" cy="35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222C10-BB1F-C92D-FFE8-1B5A58B8FE9F}"/>
                </a:ext>
              </a:extLst>
            </p:cNvPr>
            <p:cNvGrpSpPr/>
            <p:nvPr/>
          </p:nvGrpSpPr>
          <p:grpSpPr>
            <a:xfrm>
              <a:off x="7725295" y="3176550"/>
              <a:ext cx="309600" cy="135360"/>
              <a:chOff x="7725295" y="3176550"/>
              <a:chExt cx="309600" cy="135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14:cNvPr>
                  <p14:cNvContentPartPr/>
                  <p14:nvPr/>
                </p14:nvContentPartPr>
                <p14:xfrm>
                  <a:off x="7725295" y="3207150"/>
                  <a:ext cx="120240" cy="104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716655" y="3198150"/>
                    <a:ext cx="1378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14:cNvPr>
                  <p14:cNvContentPartPr/>
                  <p14:nvPr/>
                </p14:nvContentPartPr>
                <p14:xfrm>
                  <a:off x="7904935" y="3232350"/>
                  <a:ext cx="1440" cy="7488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96295" y="3223350"/>
                    <a:ext cx="190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14:cNvPr>
                  <p14:cNvContentPartPr/>
                  <p14:nvPr/>
                </p14:nvContentPartPr>
                <p14:xfrm>
                  <a:off x="7906375" y="3176550"/>
                  <a:ext cx="360" cy="36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897375" y="31679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14:cNvPr>
                  <p14:cNvContentPartPr/>
                  <p14:nvPr/>
                </p14:nvContentPartPr>
                <p14:xfrm>
                  <a:off x="7967935" y="3234150"/>
                  <a:ext cx="66960" cy="7740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959295" y="3225510"/>
                    <a:ext cx="84600" cy="9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F7FEA1-90E4-B61E-A865-5FF4B6C96E90}"/>
                </a:ext>
              </a:extLst>
            </p:cNvPr>
            <p:cNvGrpSpPr/>
            <p:nvPr/>
          </p:nvGrpSpPr>
          <p:grpSpPr>
            <a:xfrm>
              <a:off x="8224975" y="3202110"/>
              <a:ext cx="377640" cy="125280"/>
              <a:chOff x="8224975" y="3202110"/>
              <a:chExt cx="377640" cy="125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14:cNvPr>
                  <p14:cNvContentPartPr/>
                  <p14:nvPr/>
                </p14:nvContentPartPr>
                <p14:xfrm>
                  <a:off x="8224975" y="3224070"/>
                  <a:ext cx="108720" cy="92160"/>
                </p14:xfrm>
              </p:contentPart>
            </mc:Choice>
            <mc:Fallback xmlns=""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216335" y="3215070"/>
                    <a:ext cx="1263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14:cNvPr>
                  <p14:cNvContentPartPr/>
                  <p14:nvPr/>
                </p14:nvContentPartPr>
                <p14:xfrm>
                  <a:off x="8373295" y="3238110"/>
                  <a:ext cx="90360" cy="89280"/>
                </p14:xfrm>
              </p:contentPart>
            </mc:Choice>
            <mc:Fallback xmlns=""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364295" y="3229110"/>
                    <a:ext cx="1080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14:cNvPr>
                  <p14:cNvContentPartPr/>
                  <p14:nvPr/>
                </p14:nvContentPartPr>
                <p14:xfrm>
                  <a:off x="8489215" y="3229830"/>
                  <a:ext cx="113400" cy="8208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480575" y="3221190"/>
                    <a:ext cx="1310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14:cNvPr>
                  <p14:cNvContentPartPr/>
                  <p14:nvPr/>
                </p14:nvContentPartPr>
                <p14:xfrm>
                  <a:off x="8506855" y="3202110"/>
                  <a:ext cx="88200" cy="11880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98215" y="3193110"/>
                    <a:ext cx="1058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1" name="Picture 20" descr="A group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201721F-07A1-1C6D-C3F5-E4447AA307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5046" y="2432312"/>
            <a:ext cx="5123946" cy="2392679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81AE82F-FDDA-E90E-CF47-493760460D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009" y="5356921"/>
            <a:ext cx="5988050" cy="88535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84ACB6-CC3C-0BFC-8F79-46A18034D01A}"/>
              </a:ext>
            </a:extLst>
          </p:cNvPr>
          <p:cNvSpPr txBox="1">
            <a:spLocks/>
          </p:cNvSpPr>
          <p:nvPr/>
        </p:nvSpPr>
        <p:spPr>
          <a:xfrm>
            <a:off x="662889" y="5006431"/>
            <a:ext cx="1826839" cy="54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/>
              <a:t>Dequantization:</a:t>
            </a:r>
            <a:endParaRPr lang="en-US" sz="1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25478-3388-8CCD-36FA-BD63999E2F83}"/>
              </a:ext>
            </a:extLst>
          </p:cNvPr>
          <p:cNvSpPr/>
          <p:nvPr/>
        </p:nvSpPr>
        <p:spPr>
          <a:xfrm>
            <a:off x="1277471" y="5909982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70DC4-D4F0-DE1F-3918-A3586DAD956B}"/>
              </a:ext>
            </a:extLst>
          </p:cNvPr>
          <p:cNvSpPr/>
          <p:nvPr/>
        </p:nvSpPr>
        <p:spPr>
          <a:xfrm>
            <a:off x="1946233" y="5889764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F73812-240F-2097-74DF-D41E0E13E162}"/>
              </a:ext>
            </a:extLst>
          </p:cNvPr>
          <p:cNvSpPr txBox="1">
            <a:spLocks/>
          </p:cNvSpPr>
          <p:nvPr/>
        </p:nvSpPr>
        <p:spPr>
          <a:xfrm>
            <a:off x="347994" y="5919258"/>
            <a:ext cx="1826839" cy="352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Symmetric:</a:t>
            </a:r>
            <a:endParaRPr lang="en-US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scale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factor,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center,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-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#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of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bits</a:t>
                </a:r>
              </a:p>
              <a:p>
                <a:pPr marL="0" indent="0">
                  <a:buNone/>
                </a:pPr>
                <a:r>
                  <a:rPr lang="en-US" altLang="zh-CN" sz="1300" b="1" u="sng" dirty="0"/>
                  <a:t>Initial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𝐦𝐚𝐱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𝐚𝐛𝐬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𝐯𝐚𝐥𝐮𝐞</m:t>
                        </m:r>
                      </m:num>
                      <m:den>
                        <m:sSup>
                          <m:sSupPr>
                            <m:ctrlP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1300" dirty="0"/>
              </a:p>
              <a:p>
                <a:pPr marL="0" indent="0">
                  <a:buNone/>
                </a:pPr>
                <a:r>
                  <a:rPr lang="en-US" altLang="zh-CN" sz="1300" b="1" u="sng" dirty="0"/>
                  <a:t>Final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found</a:t>
                </a:r>
                <a:r>
                  <a:rPr lang="zh-CN" altLang="en-US" sz="1300" dirty="0"/>
                  <a:t> </a:t>
                </a:r>
                <a:r>
                  <a:rPr lang="en-US" altLang="zh-CN" sz="1300" b="1" dirty="0"/>
                  <a:t>optimally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(see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Entropy</a:t>
                </a:r>
                <a:r>
                  <a:rPr lang="zh-CN" altLang="en-US" sz="1300" b="1" dirty="0"/>
                  <a:t> </a:t>
                </a:r>
                <a:r>
                  <a:rPr lang="en-US" altLang="zh-CN" sz="1300" b="1" dirty="0"/>
                  <a:t>Calibration)</a:t>
                </a:r>
                <a:endParaRPr lang="en-US" sz="1300" b="1" dirty="0"/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  <a:blipFill>
                <a:blip r:embed="rId27"/>
                <a:stretch>
                  <a:fillRect l="-472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FB1A89-E496-0EB7-05B9-9DCC2AE77135}"/>
              </a:ext>
            </a:extLst>
          </p:cNvPr>
          <p:cNvSpPr txBox="1">
            <a:spLocks/>
          </p:cNvSpPr>
          <p:nvPr/>
        </p:nvSpPr>
        <p:spPr>
          <a:xfrm>
            <a:off x="7048204" y="5470907"/>
            <a:ext cx="4305596" cy="65738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err="1"/>
              <a:t>TensorRT</a:t>
            </a:r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symmetric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11612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0FD-69E8-8823-AA1E-6FA5A71C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Classification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8FB7-5DE3-47D1-E43D-84992338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77298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29D0-2F69-12F7-6187-1C48D940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Term?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6327F-8492-6BF3-40CF-DD91A25C8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141858"/>
              </p:ext>
            </p:extLst>
          </p:nvPr>
        </p:nvGraphicFramePr>
        <p:xfrm>
          <a:off x="838200" y="1825625"/>
          <a:ext cx="1051559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7170303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067221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9243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Required?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4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Convolutional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3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Fully-Connected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matrix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multiplication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(dense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LSTM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7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GRU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update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and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reset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Batch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normalization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directly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(learnable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params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like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gamma,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beta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0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Activation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functions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applicable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for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 err="1"/>
                        <a:t>ReLU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sigmoid,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tanh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32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8AA-0384-AF3D-7312-9E7FF53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Kullback-Leibler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sz="3600" dirty="0"/>
              <a:t>KL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6A44-0ADC-2510-7C0C-7DB84906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80431"/>
            <a:ext cx="10515600" cy="196892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Measures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entropy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b="1" dirty="0"/>
              <a:t>two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</a:p>
          <a:p>
            <a:r>
              <a:rPr lang="en-US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reduce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error</a:t>
            </a:r>
            <a:r>
              <a:rPr lang="zh-CN" altLang="en-US" sz="1800" b="1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b="1" dirty="0"/>
              <a:t>adjusting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activations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weights</a:t>
            </a:r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minimize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KL(p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||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q)</a:t>
            </a:r>
            <a:endParaRPr lang="en-US" altLang="zh-C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344FA-A2F4-E72B-50A2-64657921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0250"/>
            <a:ext cx="7772400" cy="9550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C0B114-A3A3-2BE8-5C04-A2B23B2CF991}"/>
              </a:ext>
            </a:extLst>
          </p:cNvPr>
          <p:cNvSpPr txBox="1">
            <a:spLocks/>
          </p:cNvSpPr>
          <p:nvPr/>
        </p:nvSpPr>
        <p:spPr>
          <a:xfrm>
            <a:off x="838200" y="2114057"/>
            <a:ext cx="10515600" cy="39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Given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actual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(p)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model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(q):</a:t>
            </a:r>
            <a:endParaRPr lang="en-US" sz="1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7C7031-F2B3-39B7-D97C-AEF3689A2DF8}"/>
              </a:ext>
            </a:extLst>
          </p:cNvPr>
          <p:cNvGrpSpPr/>
          <p:nvPr/>
        </p:nvGrpSpPr>
        <p:grpSpPr>
          <a:xfrm>
            <a:off x="2414634" y="2990546"/>
            <a:ext cx="1725480" cy="109440"/>
            <a:chOff x="2414634" y="2990546"/>
            <a:chExt cx="172548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14:cNvPr>
                <p14:cNvContentPartPr/>
                <p14:nvPr/>
              </p14:nvContentPartPr>
              <p14:xfrm>
                <a:off x="2414634" y="2990546"/>
                <a:ext cx="801000" cy="3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5634" y="2981546"/>
                  <a:ext cx="818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14:cNvPr>
                <p14:cNvContentPartPr/>
                <p14:nvPr/>
              </p14:nvContentPartPr>
              <p14:xfrm>
                <a:off x="3496794" y="2993066"/>
                <a:ext cx="639720" cy="5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8154" y="2984066"/>
                  <a:ext cx="657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14:cNvPr>
                <p14:cNvContentPartPr/>
                <p14:nvPr/>
              </p14:nvContentPartPr>
              <p14:xfrm>
                <a:off x="3987114" y="3004586"/>
                <a:ext cx="153000" cy="954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8474" y="2995946"/>
                  <a:ext cx="170640" cy="11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2DFA3A-25B3-D224-4621-2E5B1EB92044}"/>
              </a:ext>
            </a:extLst>
          </p:cNvPr>
          <p:cNvSpPr txBox="1"/>
          <p:nvPr/>
        </p:nvSpPr>
        <p:spPr>
          <a:xfrm>
            <a:off x="3987114" y="3097730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/>
              <a:t>Information</a:t>
            </a:r>
            <a:r>
              <a:rPr lang="zh-CN" altLang="en-US" sz="1300" b="1" dirty="0"/>
              <a:t> </a:t>
            </a:r>
            <a:r>
              <a:rPr lang="en-US" altLang="zh-CN" sz="1300" b="1" dirty="0"/>
              <a:t>loss</a:t>
            </a:r>
            <a:endParaRPr 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7EE7F-0FE5-1447-7016-0B9D68496B23}"/>
              </a:ext>
            </a:extLst>
          </p:cNvPr>
          <p:cNvSpPr txBox="1"/>
          <p:nvPr/>
        </p:nvSpPr>
        <p:spPr>
          <a:xfrm>
            <a:off x="2626077" y="3115845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Cross</a:t>
            </a:r>
            <a:r>
              <a:rPr lang="en-US" altLang="zh-CN" sz="1300" b="1" dirty="0"/>
              <a:t>-entropy</a:t>
            </a:r>
            <a:endParaRPr lang="en-US" sz="13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14:cNvPr>
              <p14:cNvContentPartPr/>
              <p14:nvPr/>
            </p14:nvContentPartPr>
            <p14:xfrm>
              <a:off x="2951034" y="2999186"/>
              <a:ext cx="20880" cy="120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2394" y="2990546"/>
                <a:ext cx="3852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5357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A917-362D-CE9A-D5BB-87698B9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Entropy</a:t>
            </a:r>
            <a:r>
              <a:rPr lang="zh-CN" altLang="en-US" sz="3600" dirty="0"/>
              <a:t> </a:t>
            </a:r>
            <a:r>
              <a:rPr lang="en-US" altLang="zh-CN" sz="3600" dirty="0"/>
              <a:t>Calibration via</a:t>
            </a:r>
            <a:r>
              <a:rPr lang="zh-CN" altLang="en-US" sz="3600" dirty="0"/>
              <a:t> </a:t>
            </a:r>
            <a:r>
              <a:rPr lang="en-US" altLang="zh-CN" sz="3600" dirty="0"/>
              <a:t>KL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61A746-F77A-87FA-4BB0-EBB585D0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72" y="1884303"/>
            <a:ext cx="7846456" cy="4070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0EE6D-60FD-35D1-F473-12232184B952}"/>
              </a:ext>
            </a:extLst>
          </p:cNvPr>
          <p:cNvSpPr txBox="1"/>
          <p:nvPr/>
        </p:nvSpPr>
        <p:spPr>
          <a:xfrm>
            <a:off x="5947442" y="5532504"/>
            <a:ext cx="2704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Scale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factor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=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threshold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2^(b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-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1)</a:t>
            </a:r>
            <a:endParaRPr 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14:cNvPr>
              <p14:cNvContentPartPr/>
              <p14:nvPr/>
            </p14:nvContentPartPr>
            <p14:xfrm>
              <a:off x="5327092" y="5627045"/>
              <a:ext cx="606240" cy="1674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8452" y="5618045"/>
                <a:ext cx="62388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922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89E31020-817C-15C9-1B45-2D2B8F71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6" y="2787427"/>
            <a:ext cx="6237510" cy="2140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C142DF-B676-A600-C5D0-CE1637A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133E-C750-AC73-FD4B-9CEBD8BD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270"/>
            <a:ext cx="4816717" cy="3680653"/>
          </a:xfrm>
          <a:ln w="28575"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1800" b="1" dirty="0"/>
              <a:t>Post-training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(during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inference)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0.</a:t>
            </a:r>
            <a:r>
              <a:rPr lang="zh-CN" altLang="en-US" sz="1800" b="1" dirty="0"/>
              <a:t>   </a:t>
            </a:r>
            <a:r>
              <a:rPr lang="en-US" altLang="zh-CN" sz="1800" b="1" dirty="0"/>
              <a:t>Calibration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determine </a:t>
            </a:r>
            <a:r>
              <a:rPr lang="en-US" altLang="zh-CN" sz="1800" b="1" dirty="0"/>
              <a:t>optimal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(S)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zero-points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(Z)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KL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divergence</a:t>
            </a:r>
          </a:p>
          <a:p>
            <a:pPr lvl="1"/>
            <a:r>
              <a:rPr lang="en-US" altLang="zh-CN" sz="1400" dirty="0"/>
              <a:t>Collect</a:t>
            </a:r>
            <a:r>
              <a:rPr lang="zh-CN" altLang="en-US" sz="1400" dirty="0"/>
              <a:t> </a:t>
            </a:r>
            <a:r>
              <a:rPr lang="en-US" altLang="zh-CN" sz="1400" b="1" dirty="0"/>
              <a:t>activations</a:t>
            </a:r>
            <a:r>
              <a:rPr lang="zh-CN" altLang="en-US" sz="1400" b="1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/>
              <a:t>run</a:t>
            </a:r>
            <a:r>
              <a:rPr lang="zh-CN" altLang="en-US" sz="1400" dirty="0"/>
              <a:t> </a:t>
            </a:r>
            <a:r>
              <a:rPr lang="en-US" altLang="zh-CN" sz="1400" b="1" dirty="0"/>
              <a:t>original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 </a:t>
            </a:r>
            <a:r>
              <a:rPr lang="en-US" altLang="zh-CN" sz="1400" dirty="0"/>
              <a:t>through</a:t>
            </a:r>
            <a:r>
              <a:rPr lang="zh-CN" altLang="en-US" sz="1400" dirty="0"/>
              <a:t> </a:t>
            </a:r>
            <a:r>
              <a:rPr lang="en-US" altLang="zh-CN" sz="1400" b="1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capture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layers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quantize</a:t>
            </a:r>
            <a:r>
              <a:rPr lang="en-US" altLang="zh-CN" sz="1400" dirty="0"/>
              <a:t>)</a:t>
            </a:r>
            <a:endParaRPr lang="en-US" altLang="zh-CN" sz="1400" b="1" dirty="0"/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histogram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preliminary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quantization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(initial</a:t>
            </a:r>
            <a:r>
              <a:rPr lang="zh-CN" altLang="en-US" sz="1400" dirty="0"/>
              <a:t> </a:t>
            </a:r>
            <a:r>
              <a:rPr lang="en-US" altLang="zh-CN" sz="1400" dirty="0"/>
              <a:t>scale</a:t>
            </a:r>
            <a:r>
              <a:rPr lang="zh-CN" altLang="en-US" sz="1400" dirty="0"/>
              <a:t> </a:t>
            </a:r>
            <a:r>
              <a:rPr lang="en-US" altLang="zh-CN" sz="1400" dirty="0"/>
              <a:t>factor)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KL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divergence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optimal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scale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factor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via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symmetric,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dirty="0"/>
              <a:t>quantization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INT32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INT32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performing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y=</a:t>
            </a:r>
            <a:r>
              <a:rPr lang="en-US" altLang="zh-CN" sz="1800" b="1" dirty="0" err="1"/>
              <a:t>Wx+b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(including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biases)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 err="1"/>
              <a:t>Requantization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reverse</a:t>
            </a:r>
            <a:r>
              <a:rPr lang="zh-CN" altLang="en-US" sz="1800" dirty="0"/>
              <a:t> </a:t>
            </a:r>
            <a:r>
              <a:rPr lang="en-US" altLang="zh-CN" sz="1800" dirty="0"/>
              <a:t>step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next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Dequantization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？ </a:t>
            </a:r>
            <a:endParaRPr lang="en-US" altLang="zh-CN" sz="18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14:cNvPr>
              <p14:cNvContentPartPr/>
              <p14:nvPr/>
            </p14:nvContentPartPr>
            <p14:xfrm>
              <a:off x="472941" y="4330065"/>
              <a:ext cx="328320" cy="385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3941" y="4321065"/>
                <a:ext cx="345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14:cNvPr>
              <p14:cNvContentPartPr/>
              <p14:nvPr/>
            </p14:nvContentPartPr>
            <p14:xfrm>
              <a:off x="241134" y="3979592"/>
              <a:ext cx="53280" cy="82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2134" y="3970592"/>
                <a:ext cx="709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B0B1F8-E20A-6142-601C-DF15432FA8C2}"/>
              </a:ext>
            </a:extLst>
          </p:cNvPr>
          <p:cNvGrpSpPr/>
          <p:nvPr/>
        </p:nvGrpSpPr>
        <p:grpSpPr>
          <a:xfrm>
            <a:off x="146814" y="3934785"/>
            <a:ext cx="448611" cy="395280"/>
            <a:chOff x="32751" y="3523030"/>
            <a:chExt cx="448611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14:cNvPr>
                <p14:cNvContentPartPr/>
                <p14:nvPr/>
              </p14:nvContentPartPr>
              <p14:xfrm>
                <a:off x="322242" y="3523030"/>
                <a:ext cx="48600" cy="1155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13242" y="3514030"/>
                  <a:ext cx="6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14:cNvPr>
                <p14:cNvContentPartPr/>
                <p14:nvPr/>
              </p14:nvContentPartPr>
              <p14:xfrm>
                <a:off x="309642" y="3572350"/>
                <a:ext cx="4572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01002" y="3563350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14:cNvPr>
                <p14:cNvContentPartPr/>
                <p14:nvPr/>
              </p14:nvContentPartPr>
              <p14:xfrm>
                <a:off x="102282" y="3722470"/>
                <a:ext cx="360" cy="105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3282" y="3713830"/>
                  <a:ext cx="1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14:cNvPr>
                <p14:cNvContentPartPr/>
                <p14:nvPr/>
              </p14:nvContentPartPr>
              <p14:xfrm>
                <a:off x="147282" y="3765310"/>
                <a:ext cx="69840" cy="601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8642" y="3756310"/>
                  <a:ext cx="87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14:cNvPr>
                <p14:cNvContentPartPr/>
                <p14:nvPr/>
              </p14:nvContentPartPr>
              <p14:xfrm>
                <a:off x="250242" y="3769270"/>
                <a:ext cx="54000" cy="149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1602" y="3760630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14:cNvPr>
                <p14:cNvContentPartPr/>
                <p14:nvPr/>
              </p14:nvContentPartPr>
              <p14:xfrm>
                <a:off x="324762" y="3781150"/>
                <a:ext cx="111240" cy="77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6122" y="3772510"/>
                  <a:ext cx="128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14:cNvPr>
                <p14:cNvContentPartPr/>
                <p14:nvPr/>
              </p14:nvContentPartPr>
              <p14:xfrm>
                <a:off x="434202" y="3758470"/>
                <a:ext cx="47160" cy="90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5202" y="3749830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14:cNvPr>
                <p14:cNvContentPartPr/>
                <p14:nvPr/>
              </p14:nvContentPartPr>
              <p14:xfrm>
                <a:off x="217431" y="3569277"/>
                <a:ext cx="55080" cy="70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8431" y="3560277"/>
                  <a:ext cx="72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14:cNvPr>
                <p14:cNvContentPartPr/>
                <p14:nvPr/>
              </p14:nvContentPartPr>
              <p14:xfrm>
                <a:off x="213471" y="3577917"/>
                <a:ext cx="59040" cy="69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4831" y="3568917"/>
                  <a:ext cx="76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14:cNvPr>
                <p14:cNvContentPartPr/>
                <p14:nvPr/>
              </p14:nvContentPartPr>
              <p14:xfrm>
                <a:off x="32751" y="3575757"/>
                <a:ext cx="57600" cy="77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3751" y="3567117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2662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Description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Variables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datetime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timestamp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when</a:t>
            </a:r>
            <a:r>
              <a:rPr lang="zh-CN" altLang="en-US" sz="1800" dirty="0"/>
              <a:t> </a:t>
            </a:r>
            <a:r>
              <a:rPr lang="en-US" altLang="zh-CN" sz="1800" dirty="0"/>
              <a:t>tick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was</a:t>
            </a:r>
            <a:r>
              <a:rPr lang="zh-CN" altLang="en-US" sz="1800" dirty="0"/>
              <a:t> </a:t>
            </a:r>
            <a:r>
              <a:rPr lang="en-US" altLang="zh-CN" sz="1800" dirty="0"/>
              <a:t>recorded</a:t>
            </a:r>
          </a:p>
          <a:p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variables:</a:t>
            </a:r>
          </a:p>
          <a:p>
            <a:pPr lvl="1"/>
            <a:r>
              <a:rPr lang="en-US" altLang="zh-CN" sz="1600" b="1" dirty="0" err="1"/>
              <a:t>last_price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most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recent</a:t>
            </a:r>
            <a:r>
              <a:rPr lang="zh-CN" altLang="en-US" sz="1600" b="1" dirty="0"/>
              <a:t> </a:t>
            </a:r>
            <a:r>
              <a:rPr lang="en-US" altLang="zh-CN" sz="1600" dirty="0"/>
              <a:t>trading</a:t>
            </a:r>
            <a:r>
              <a:rPr lang="zh-CN" altLang="en-US" sz="1600" dirty="0"/>
              <a:t> </a:t>
            </a:r>
            <a:r>
              <a:rPr lang="en-US" altLang="zh-CN" sz="1600" dirty="0"/>
              <a:t>price;</a:t>
            </a:r>
            <a:r>
              <a:rPr lang="zh-CN" altLang="en-US" sz="1600" dirty="0"/>
              <a:t> </a:t>
            </a:r>
            <a:r>
              <a:rPr lang="en-US" altLang="zh-CN" sz="1600" dirty="0"/>
              <a:t>direct</a:t>
            </a:r>
            <a:r>
              <a:rPr lang="zh-CN" altLang="en-US" sz="1600" dirty="0"/>
              <a:t> </a:t>
            </a:r>
            <a:r>
              <a:rPr lang="en-US" altLang="zh-CN" sz="1600" dirty="0"/>
              <a:t>indicator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current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value</a:t>
            </a:r>
          </a:p>
          <a:p>
            <a:pPr lvl="1"/>
            <a:r>
              <a:rPr lang="en-US" altLang="zh-CN" sz="1600" b="1" dirty="0"/>
              <a:t>average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average</a:t>
            </a:r>
            <a:r>
              <a:rPr lang="zh-CN" altLang="en-US" sz="1600" b="1" dirty="0"/>
              <a:t> </a:t>
            </a:r>
            <a:r>
              <a:rPr lang="en-US" altLang="zh-CN" sz="1600" dirty="0"/>
              <a:t>trading</a:t>
            </a:r>
            <a:r>
              <a:rPr lang="zh-CN" altLang="en-US" sz="1600" dirty="0"/>
              <a:t> </a:t>
            </a:r>
            <a:r>
              <a:rPr lang="en-US" altLang="zh-CN" sz="1600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day;</a:t>
            </a:r>
            <a:r>
              <a:rPr lang="zh-CN" altLang="en-US" sz="1600" dirty="0"/>
              <a:t> </a:t>
            </a:r>
            <a:r>
              <a:rPr lang="en-US" altLang="zh-CN" sz="1600" dirty="0"/>
              <a:t>provides</a:t>
            </a:r>
            <a:r>
              <a:rPr lang="zh-CN" altLang="en-US" sz="1600" dirty="0"/>
              <a:t> </a:t>
            </a:r>
            <a:r>
              <a:rPr lang="en-US" altLang="zh-CN" sz="1600" dirty="0"/>
              <a:t>context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b="1" dirty="0"/>
              <a:t>overall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trading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activity</a:t>
            </a:r>
            <a:r>
              <a:rPr lang="zh-CN" altLang="en-US" sz="1600" b="1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trends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</a:p>
          <a:p>
            <a:pPr lvl="1"/>
            <a:r>
              <a:rPr lang="en-US" altLang="zh-CN" sz="1600" b="1" dirty="0"/>
              <a:t>highest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highest</a:t>
            </a:r>
            <a:r>
              <a:rPr lang="zh-CN" altLang="en-US" sz="1600" dirty="0"/>
              <a:t> </a:t>
            </a:r>
            <a:r>
              <a:rPr lang="en-US" altLang="zh-CN" sz="1600" dirty="0"/>
              <a:t>price</a:t>
            </a:r>
            <a:r>
              <a:rPr lang="zh-CN" altLang="en-US" sz="1600" dirty="0"/>
              <a:t> </a:t>
            </a:r>
            <a:r>
              <a:rPr lang="en-US" altLang="zh-CN" sz="1600" dirty="0"/>
              <a:t>traded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  <a:r>
              <a:rPr lang="zh-CN" altLang="en-US" sz="1600" dirty="0"/>
              <a:t> </a:t>
            </a:r>
            <a:r>
              <a:rPr lang="en-US" altLang="zh-CN" sz="1600" dirty="0"/>
              <a:t>(maximum</a:t>
            </a:r>
            <a:r>
              <a:rPr lang="zh-CN" altLang="en-US" sz="1600" dirty="0"/>
              <a:t> </a:t>
            </a:r>
            <a:r>
              <a:rPr lang="en-US" altLang="zh-CN" sz="1600" dirty="0"/>
              <a:t>value)</a:t>
            </a:r>
          </a:p>
          <a:p>
            <a:pPr lvl="1"/>
            <a:r>
              <a:rPr lang="en-US" altLang="zh-CN" sz="1600" b="1" dirty="0"/>
              <a:t>lowest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lowest</a:t>
            </a:r>
            <a:r>
              <a:rPr lang="zh-CN" altLang="en-US" sz="1600" dirty="0"/>
              <a:t> </a:t>
            </a:r>
            <a:r>
              <a:rPr lang="en-US" altLang="zh-CN" sz="1600" dirty="0"/>
              <a:t>price</a:t>
            </a:r>
            <a:r>
              <a:rPr lang="zh-CN" altLang="en-US" sz="1600" dirty="0"/>
              <a:t> </a:t>
            </a:r>
            <a:r>
              <a:rPr lang="en-US" altLang="zh-CN" sz="1600" dirty="0"/>
              <a:t>traded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  <a:r>
              <a:rPr lang="zh-CN" altLang="en-US" sz="1600" dirty="0"/>
              <a:t> </a:t>
            </a:r>
            <a:r>
              <a:rPr lang="en-US" altLang="zh-CN" sz="1600" dirty="0"/>
              <a:t>(minimum</a:t>
            </a:r>
            <a:r>
              <a:rPr lang="zh-CN" altLang="en-US" sz="1600" dirty="0"/>
              <a:t> </a:t>
            </a:r>
            <a:r>
              <a:rPr lang="en-US" altLang="zh-CN" sz="1600" dirty="0"/>
              <a:t>value)</a:t>
            </a:r>
            <a:endParaRPr lang="en-US" sz="1600" dirty="0"/>
          </a:p>
          <a:p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variables:</a:t>
            </a:r>
          </a:p>
          <a:p>
            <a:pPr lvl="1"/>
            <a:r>
              <a:rPr lang="en-US" altLang="zh-CN" sz="1600" b="1" dirty="0"/>
              <a:t>ask_price1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ask_price5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dirty="0"/>
              <a:t> </a:t>
            </a:r>
            <a:r>
              <a:rPr lang="en-US" altLang="zh-CN" sz="1600" b="1" dirty="0"/>
              <a:t>best-sell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dirty="0"/>
              <a:t>reflect</a:t>
            </a:r>
            <a:r>
              <a:rPr lang="zh-CN" altLang="en-US" sz="1600" dirty="0"/>
              <a:t> </a:t>
            </a:r>
            <a:r>
              <a:rPr lang="en-US" altLang="zh-CN" sz="1600" b="1" dirty="0"/>
              <a:t>sellers’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supply</a:t>
            </a:r>
            <a:r>
              <a:rPr lang="zh-CN" altLang="en-US" sz="1600" dirty="0"/>
              <a:t> </a:t>
            </a:r>
            <a:r>
              <a:rPr lang="en-US" altLang="zh-CN" sz="1600" dirty="0"/>
              <a:t>side)</a:t>
            </a:r>
          </a:p>
          <a:p>
            <a:pPr lvl="1"/>
            <a:r>
              <a:rPr lang="en-US" altLang="zh-CN" sz="1600" b="1" dirty="0"/>
              <a:t>ask_volume1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ask_volume5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best-sell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b="1" dirty="0"/>
              <a:t>quantity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available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each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level</a:t>
            </a:r>
          </a:p>
          <a:p>
            <a:pPr lvl="1"/>
            <a:r>
              <a:rPr lang="en-US" altLang="zh-CN" sz="1600" b="1" dirty="0"/>
              <a:t>bid_price1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bid_price5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best-buy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dirty="0"/>
              <a:t>reflect</a:t>
            </a:r>
            <a:r>
              <a:rPr lang="zh-CN" altLang="en-US" sz="1600" dirty="0"/>
              <a:t> </a:t>
            </a:r>
            <a:r>
              <a:rPr lang="en-US" altLang="zh-CN" sz="1600" b="1" dirty="0"/>
              <a:t>buyers’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demand</a:t>
            </a:r>
            <a:r>
              <a:rPr lang="zh-CN" altLang="en-US" sz="1600" dirty="0"/>
              <a:t> </a:t>
            </a:r>
            <a:r>
              <a:rPr lang="en-US" altLang="zh-CN" sz="1600" dirty="0"/>
              <a:t>side)</a:t>
            </a:r>
          </a:p>
          <a:p>
            <a:pPr lvl="1"/>
            <a:r>
              <a:rPr lang="en-US" altLang="zh-CN" sz="1600" b="1" dirty="0"/>
              <a:t>bid_volume1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bid_volume5</a:t>
            </a:r>
            <a:r>
              <a:rPr lang="zh-CN" altLang="en-US" sz="1600" b="1" dirty="0"/>
              <a:t> 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5</a:t>
            </a:r>
            <a:r>
              <a:rPr lang="zh-CN" altLang="en-US" sz="1600" dirty="0"/>
              <a:t> </a:t>
            </a:r>
            <a:r>
              <a:rPr lang="en-US" altLang="zh-CN" sz="1600" b="1" dirty="0"/>
              <a:t>best-sell</a:t>
            </a:r>
            <a:r>
              <a:rPr lang="zh-CN" altLang="en-US" sz="1600" b="1" dirty="0"/>
              <a:t> </a:t>
            </a:r>
            <a:r>
              <a:rPr lang="en-US" altLang="zh-CN" sz="1600" dirty="0"/>
              <a:t>orders;</a:t>
            </a:r>
            <a:r>
              <a:rPr lang="zh-CN" altLang="en-US" sz="1600" dirty="0"/>
              <a:t> </a:t>
            </a:r>
            <a:r>
              <a:rPr lang="en-US" altLang="zh-CN" sz="1600" b="1" dirty="0"/>
              <a:t>quantity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requested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each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level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7152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Description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Variables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Turnover:</a:t>
            </a:r>
          </a:p>
          <a:p>
            <a:pPr lvl="1"/>
            <a:r>
              <a:rPr lang="en-US" altLang="zh-CN" sz="1600" b="1" dirty="0"/>
              <a:t>volume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total</a:t>
            </a:r>
            <a:r>
              <a:rPr lang="zh-CN" altLang="en-US" sz="1600" dirty="0"/>
              <a:t> </a:t>
            </a:r>
            <a:r>
              <a:rPr lang="en-US" altLang="zh-CN" sz="1600" b="1" dirty="0"/>
              <a:t>#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shares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contracts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traded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day;</a:t>
            </a:r>
            <a:r>
              <a:rPr lang="zh-CN" altLang="en-US" sz="1600" dirty="0"/>
              <a:t> </a:t>
            </a:r>
            <a:r>
              <a:rPr lang="en-US" altLang="zh-CN" sz="1600" dirty="0"/>
              <a:t>measure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activity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&amp;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liquidity</a:t>
            </a:r>
          </a:p>
          <a:p>
            <a:pPr lvl="1"/>
            <a:r>
              <a:rPr lang="en-US" altLang="zh-CN" sz="1600" b="1" dirty="0"/>
              <a:t>amount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total</a:t>
            </a:r>
            <a:r>
              <a:rPr lang="zh-CN" altLang="en-US" sz="1600" dirty="0"/>
              <a:t> </a:t>
            </a:r>
            <a:r>
              <a:rPr lang="en-US" altLang="zh-CN" sz="1600" b="1" dirty="0"/>
              <a:t>turnover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traded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amount</a:t>
            </a:r>
            <a:r>
              <a:rPr lang="zh-CN" altLang="en-US" sz="1600" b="1" dirty="0"/>
              <a:t> </a:t>
            </a:r>
            <a:r>
              <a:rPr lang="en-US" altLang="zh-CN" sz="1600" dirty="0"/>
              <a:t>($);</a:t>
            </a:r>
            <a:r>
              <a:rPr lang="zh-CN" altLang="en-US" sz="1600" dirty="0"/>
              <a:t> </a:t>
            </a:r>
            <a:r>
              <a:rPr lang="en-US" altLang="zh-CN" sz="1600" b="1" dirty="0"/>
              <a:t>complements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volume</a:t>
            </a:r>
            <a:r>
              <a:rPr lang="zh-CN" altLang="en-US" sz="1600" b="1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dirty="0"/>
              <a:t>showing</a:t>
            </a:r>
            <a:r>
              <a:rPr lang="zh-CN" altLang="en-US" sz="1600" dirty="0"/>
              <a:t> </a:t>
            </a:r>
            <a:r>
              <a:rPr lang="en-US" altLang="zh-CN" sz="1600" b="1" dirty="0"/>
              <a:t>actual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financial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value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trades</a:t>
            </a:r>
          </a:p>
          <a:p>
            <a:r>
              <a:rPr lang="en-US" altLang="zh-CN" sz="1800" b="1" dirty="0"/>
              <a:t>Open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Interest:</a:t>
            </a:r>
          </a:p>
          <a:p>
            <a:pPr lvl="1"/>
            <a:r>
              <a:rPr lang="en-US" altLang="zh-CN" sz="1600" b="1" dirty="0" err="1"/>
              <a:t>open_interest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b="1" dirty="0"/>
              <a:t>#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outstanding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contracts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positions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still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open</a:t>
            </a:r>
            <a:r>
              <a:rPr lang="zh-CN" altLang="en-US" sz="1600" b="1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not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yet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settled</a:t>
            </a:r>
            <a:r>
              <a:rPr lang="en-US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dirty="0"/>
              <a:t>relevant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futures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options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markets</a:t>
            </a:r>
            <a:r>
              <a:rPr lang="en-US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dirty="0"/>
              <a:t>level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ongoing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engagement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77483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Variable</a:t>
            </a:r>
            <a:r>
              <a:rPr lang="zh-CN" altLang="en-US" sz="3600" dirty="0"/>
              <a:t> </a:t>
            </a:r>
            <a:r>
              <a:rPr lang="en-US" altLang="zh-CN" sz="3600" dirty="0"/>
              <a:t>Relationships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Interactions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Book: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lvl="1"/>
            <a:r>
              <a:rPr lang="en-US" altLang="zh-CN" sz="1600" b="1" dirty="0" err="1"/>
              <a:t>last_price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influenced</a:t>
            </a:r>
            <a:r>
              <a:rPr lang="zh-CN" altLang="en-US" sz="1600" dirty="0"/>
              <a:t> </a:t>
            </a:r>
            <a:r>
              <a:rPr lang="en-US" altLang="zh-CN" sz="1600" dirty="0"/>
              <a:t>by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highest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(buy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orders)</a:t>
            </a:r>
            <a:r>
              <a:rPr lang="zh-CN" altLang="en-US" sz="1600" b="1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lowest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(sell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orders)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changes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book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prices/volumes)</a:t>
            </a:r>
            <a:r>
              <a:rPr lang="zh-CN" altLang="en-US" sz="1600" dirty="0"/>
              <a:t> </a:t>
            </a:r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dirty="0"/>
              <a:t>respond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changes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last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1"/>
            <a:r>
              <a:rPr lang="en-US" altLang="zh-CN" sz="1600" b="1" dirty="0"/>
              <a:t>Average,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highest,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lowest</a:t>
            </a:r>
            <a:r>
              <a:rPr lang="zh-CN" altLang="en-US" sz="1600" b="1" dirty="0"/>
              <a:t> </a:t>
            </a:r>
            <a:r>
              <a:rPr lang="en-US" altLang="zh-CN" sz="1600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and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mean</a:t>
            </a:r>
            <a:r>
              <a:rPr lang="zh-CN" altLang="en-US" sz="1600" b="1" dirty="0"/>
              <a:t> </a:t>
            </a:r>
            <a:r>
              <a:rPr lang="en-US" altLang="zh-CN" sz="1600" dirty="0"/>
              <a:t>prices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day</a:t>
            </a:r>
          </a:p>
          <a:p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Liquidity:</a:t>
            </a:r>
          </a:p>
          <a:p>
            <a:pPr lvl="1"/>
            <a:r>
              <a:rPr lang="en-US" altLang="zh-CN" sz="1600" b="1" dirty="0"/>
              <a:t>volume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amount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liquidity</a:t>
            </a:r>
            <a:r>
              <a:rPr lang="zh-CN" altLang="en-US" sz="1600" b="1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b="1" dirty="0"/>
              <a:t>trading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activity</a:t>
            </a:r>
            <a:r>
              <a:rPr lang="en-US" altLang="zh-CN" sz="1600" dirty="0"/>
              <a:t>;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</a:t>
            </a:r>
            <a:r>
              <a:rPr lang="zh-CN" altLang="en-US" sz="1600" dirty="0"/>
              <a:t> </a:t>
            </a:r>
            <a:r>
              <a:rPr lang="en-US" altLang="zh-CN" sz="1600" b="1" dirty="0"/>
              <a:t>volume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liquidity</a:t>
            </a:r>
            <a:r>
              <a:rPr lang="zh-CN" altLang="en-US" sz="1600" b="1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smaller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bid-ask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spreads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b="1" dirty="0"/>
              <a:t>more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stable</a:t>
            </a:r>
            <a:r>
              <a:rPr lang="zh-CN" altLang="en-US" sz="1600" b="1" dirty="0"/>
              <a:t> </a:t>
            </a:r>
            <a:r>
              <a:rPr lang="en-US" altLang="zh-CN" sz="1600" dirty="0"/>
              <a:t>prices)</a:t>
            </a:r>
          </a:p>
          <a:p>
            <a:pPr lvl="1"/>
            <a:r>
              <a:rPr lang="en-US" altLang="zh-CN" sz="1600" b="1" dirty="0"/>
              <a:t>High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open_interest</a:t>
            </a:r>
            <a:r>
              <a:rPr lang="zh-CN" altLang="en-US" sz="1600" b="1" dirty="0"/>
              <a:t> 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b="1" dirty="0"/>
              <a:t>high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level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ongoing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interest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indicates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sentiment</a:t>
            </a:r>
            <a:r>
              <a:rPr lang="zh-CN" altLang="en-US" sz="1600" b="1" dirty="0"/>
              <a:t> </a:t>
            </a:r>
            <a:r>
              <a:rPr lang="en-US" altLang="zh-CN" sz="1600" dirty="0"/>
              <a:t>or</a:t>
            </a:r>
            <a:r>
              <a:rPr lang="zh-CN" altLang="en-US" sz="1600" dirty="0"/>
              <a:t> </a:t>
            </a:r>
            <a:r>
              <a:rPr lang="en-US" altLang="zh-CN" sz="1600" b="1" dirty="0"/>
              <a:t>future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movements</a:t>
            </a:r>
          </a:p>
          <a:p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Dynamics:</a:t>
            </a:r>
          </a:p>
          <a:p>
            <a:pPr lvl="1"/>
            <a:r>
              <a:rPr lang="en-US" altLang="zh-CN" sz="1600" b="1" dirty="0"/>
              <a:t>Interaction</a:t>
            </a:r>
            <a:r>
              <a:rPr lang="zh-CN" altLang="en-US" sz="1600" dirty="0"/>
              <a:t> </a:t>
            </a:r>
            <a:r>
              <a:rPr lang="en-US" altLang="zh-CN" sz="1600" dirty="0"/>
              <a:t>between</a:t>
            </a:r>
            <a:r>
              <a:rPr lang="zh-CN" altLang="en-US" sz="1600" dirty="0"/>
              <a:t> </a:t>
            </a:r>
            <a:r>
              <a:rPr lang="en-US" altLang="zh-CN" sz="1600" b="1" dirty="0"/>
              <a:t>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&amp;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prices/volumes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market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dynamics</a:t>
            </a:r>
          </a:p>
          <a:p>
            <a:pPr lvl="1"/>
            <a:r>
              <a:rPr lang="en-US" altLang="zh-CN" sz="1600" b="1" dirty="0"/>
              <a:t>Large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b="1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b="1" dirty="0"/>
              <a:t>certain</a:t>
            </a:r>
            <a:r>
              <a:rPr lang="zh-CN" altLang="en-US" sz="1600" b="1" dirty="0"/>
              <a:t> </a:t>
            </a:r>
            <a:r>
              <a:rPr lang="en-US" altLang="zh-CN" sz="1600" b="1" i="1" dirty="0"/>
              <a:t>bid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strong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buying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interests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⬆︎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Large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volumes</a:t>
            </a:r>
            <a:r>
              <a:rPr lang="zh-CN" altLang="en-US" sz="1600" b="1" dirty="0"/>
              <a:t> </a:t>
            </a:r>
            <a:r>
              <a:rPr lang="en-US" altLang="zh-CN" sz="1600" dirty="0"/>
              <a:t>at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b="1" dirty="0"/>
              <a:t>certain</a:t>
            </a:r>
            <a:r>
              <a:rPr lang="zh-CN" altLang="en-US" sz="1600" b="1" dirty="0"/>
              <a:t> </a:t>
            </a:r>
            <a:r>
              <a:rPr lang="en-US" altLang="zh-CN" sz="1600" b="1" i="1" dirty="0"/>
              <a:t>ask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selling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pressure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b="1" dirty="0"/>
              <a:t>prices</a:t>
            </a:r>
            <a:r>
              <a:rPr lang="zh-CN" altLang="en-US" sz="1600" b="1" dirty="0"/>
              <a:t> ⬇  ︎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94486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160F-D9BC-E5A4-1632-9A2066CA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Dataset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Variable</a:t>
            </a:r>
            <a:r>
              <a:rPr lang="zh-CN" altLang="en-US" sz="3600" dirty="0"/>
              <a:t> </a:t>
            </a:r>
            <a:r>
              <a:rPr lang="en-US" altLang="zh-CN" sz="3600" dirty="0"/>
              <a:t>Relationships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Interactions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E380C-96B0-47EA-0EF1-856313505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movements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direction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momentum</a:t>
            </a:r>
            <a:r>
              <a:rPr lang="zh-CN" altLang="en-US" sz="1800" b="1" dirty="0"/>
              <a:t> </a:t>
            </a:r>
            <a:r>
              <a:rPr lang="en-US" altLang="zh-CN" sz="1800" dirty="0"/>
              <a:t>determined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b="1" dirty="0" err="1"/>
              <a:t>last_price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changes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relation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bid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ask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prices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analysis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high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trading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volume</a:t>
            </a:r>
            <a:r>
              <a:rPr lang="zh-CN" altLang="en-US" sz="1800" b="1" dirty="0"/>
              <a:t> </a:t>
            </a:r>
            <a:r>
              <a:rPr lang="en-US" altLang="zh-CN" sz="1800" dirty="0"/>
              <a:t>at</a:t>
            </a:r>
            <a:r>
              <a:rPr lang="zh-CN" altLang="en-US" sz="1800" dirty="0"/>
              <a:t> </a:t>
            </a:r>
            <a:r>
              <a:rPr lang="en-US" altLang="zh-CN" sz="1800" b="1" dirty="0"/>
              <a:t>specific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levels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(ask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bid)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indicate</a:t>
            </a:r>
            <a:r>
              <a:rPr lang="zh-CN" altLang="en-US" sz="1800" dirty="0"/>
              <a:t> </a:t>
            </a:r>
            <a:r>
              <a:rPr lang="en-US" altLang="zh-CN" sz="1800" b="1" dirty="0"/>
              <a:t>support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resistance</a:t>
            </a:r>
            <a:r>
              <a:rPr lang="zh-CN" altLang="en-US" sz="1800" b="1" dirty="0"/>
              <a:t> </a:t>
            </a:r>
            <a:r>
              <a:rPr lang="en-US" altLang="zh-CN" sz="1800" dirty="0"/>
              <a:t>levels</a:t>
            </a:r>
          </a:p>
          <a:p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depth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distribution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ask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prices/volumes</a:t>
            </a:r>
            <a:r>
              <a:rPr lang="zh-CN" altLang="en-US" sz="1800" b="1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book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depth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provides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liquidity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potential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volatility</a:t>
            </a:r>
          </a:p>
          <a:p>
            <a:r>
              <a:rPr lang="en-US" altLang="zh-CN" sz="1800" b="1" dirty="0"/>
              <a:t>Open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interest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trends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changes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open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interest</a:t>
            </a:r>
            <a:r>
              <a:rPr lang="zh-CN" altLang="en-US" sz="1800" b="1" dirty="0"/>
              <a:t> </a:t>
            </a:r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gauge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market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sentiment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potential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future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price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movements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especially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b="1" dirty="0"/>
              <a:t>derivative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markets</a:t>
            </a:r>
          </a:p>
          <a:p>
            <a:pPr marL="0" indent="0">
              <a:buNone/>
            </a:pPr>
            <a:r>
              <a:rPr lang="zh-CN" altLang="en-US" sz="1600" dirty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17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Preprocessing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Contract,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Cleaning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9319</TotalTime>
  <Words>2703</Words>
  <Application>Microsoft Macintosh PowerPoint</Application>
  <PresentationFormat>Widescreen</PresentationFormat>
  <Paragraphs>348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Cambria Math</vt:lpstr>
      <vt:lpstr>Consolas</vt:lpstr>
      <vt:lpstr>Wingdings</vt:lpstr>
      <vt:lpstr>Office Theme</vt:lpstr>
      <vt:lpstr>RNN Stock Prediction + Quantization</vt:lpstr>
      <vt:lpstr>Part 0: Problem Description</vt:lpstr>
      <vt:lpstr>S&amp;P 500 Index Data</vt:lpstr>
      <vt:lpstr>Dataset – Description of Variables</vt:lpstr>
      <vt:lpstr>Dataset – Description of Variables</vt:lpstr>
      <vt:lpstr>Dataset – Description of Variables</vt:lpstr>
      <vt:lpstr>Dataset – Variable Relationships &amp; Interactions</vt:lpstr>
      <vt:lpstr>Dataset – Variable Relationships &amp; Interactions</vt:lpstr>
      <vt:lpstr>Part 1: Preprocessing</vt:lpstr>
      <vt:lpstr>High-Frequency Activity (Main Contract Signed)</vt:lpstr>
      <vt:lpstr>Part 2: Machine Learning Workflow</vt:lpstr>
      <vt:lpstr>Data Preparation</vt:lpstr>
      <vt:lpstr>Normalization</vt:lpstr>
      <vt:lpstr>Train/Val/Test Split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Backpropagation: “Unrolled” RNN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Effect of Larger Window or Features Size on Performance</vt:lpstr>
      <vt:lpstr>Part 2: Quantization</vt:lpstr>
      <vt:lpstr>What is Quantization?</vt:lpstr>
      <vt:lpstr>Why Quantization is Important</vt:lpstr>
      <vt:lpstr>Goal of Quantization</vt:lpstr>
      <vt:lpstr>Theoretical Peak Performance</vt:lpstr>
      <vt:lpstr>Quantization Methods with High Acceleration</vt:lpstr>
      <vt:lpstr>Linear Quantization</vt:lpstr>
      <vt:lpstr>Linear Quantization</vt:lpstr>
      <vt:lpstr>Classification of Quantization Methods</vt:lpstr>
      <vt:lpstr>When to Use Bias Term?</vt:lpstr>
      <vt:lpstr>Kullback-Leibler (KL) Divergence</vt:lpstr>
      <vt:lpstr>Entropy Calibration via KL Divergence</vt:lpstr>
      <vt:lpstr>Overall Quantization Procedure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531</cp:revision>
  <dcterms:created xsi:type="dcterms:W3CDTF">2024-07-03T06:07:11Z</dcterms:created>
  <dcterms:modified xsi:type="dcterms:W3CDTF">2024-07-24T10:20:20Z</dcterms:modified>
</cp:coreProperties>
</file>